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60" r:id="rId5"/>
    <p:sldId id="259" r:id="rId6"/>
    <p:sldId id="285" r:id="rId7"/>
    <p:sldId id="266" r:id="rId8"/>
    <p:sldId id="274" r:id="rId9"/>
    <p:sldId id="267" r:id="rId10"/>
    <p:sldId id="275" r:id="rId11"/>
    <p:sldId id="263" r:id="rId12"/>
    <p:sldId id="264" r:id="rId13"/>
    <p:sldId id="265" r:id="rId14"/>
    <p:sldId id="268" r:id="rId15"/>
    <p:sldId id="269" r:id="rId16"/>
    <p:sldId id="270" r:id="rId17"/>
    <p:sldId id="276" r:id="rId18"/>
    <p:sldId id="277" r:id="rId19"/>
    <p:sldId id="278" r:id="rId20"/>
    <p:sldId id="279" r:id="rId21"/>
    <p:sldId id="286" r:id="rId22"/>
    <p:sldId id="281" r:id="rId23"/>
    <p:sldId id="280" r:id="rId24"/>
    <p:sldId id="282" r:id="rId25"/>
    <p:sldId id="283" r:id="rId26"/>
    <p:sldId id="284" r:id="rId27"/>
    <p:sldId id="273" r:id="rId28"/>
    <p:sldId id="27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0897" autoAdjust="0"/>
  </p:normalViewPr>
  <p:slideViewPr>
    <p:cSldViewPr>
      <p:cViewPr varScale="1">
        <p:scale>
          <a:sx n="62" d="100"/>
          <a:sy n="62" d="100"/>
        </p:scale>
        <p:origin x="89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16344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1DA24E-7BA7-464B-B801-5D03251B9245}"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333828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3431246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96773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352704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486009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3636204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2244479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1612321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456397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2806196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1DA24E-7BA7-464B-B801-5D03251B9245}"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261685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1DA24E-7BA7-464B-B801-5D03251B9245}"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103677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172643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2075864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31DA24E-7BA7-464B-B801-5D03251B9245}" type="datetimeFigureOut">
              <a:rPr lang="en-US" smtClean="0"/>
              <a:t>1/28/2021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289785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1DA24E-7BA7-464B-B801-5D03251B9245}"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4FD4E-6AE0-4C1C-AEE2-5633A0D1CC1A}" type="slidenum">
              <a:rPr lang="en-US" smtClean="0"/>
              <a:t>‹#›</a:t>
            </a:fld>
            <a:endParaRPr lang="en-US"/>
          </a:p>
        </p:txBody>
      </p:sp>
    </p:spTree>
    <p:extLst>
      <p:ext uri="{BB962C8B-B14F-4D97-AF65-F5344CB8AC3E}">
        <p14:creationId xmlns:p14="http://schemas.microsoft.com/office/powerpoint/2010/main" val="497635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1DA24E-7BA7-464B-B801-5D03251B9245}" type="datetimeFigureOut">
              <a:rPr lang="en-US" smtClean="0"/>
              <a:t>1/28/2021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B24FD4E-6AE0-4C1C-AEE2-5633A0D1CC1A}" type="slidenum">
              <a:rPr lang="en-US" smtClean="0"/>
              <a:t>‹#›</a:t>
            </a:fld>
            <a:endParaRPr lang="en-US"/>
          </a:p>
        </p:txBody>
      </p:sp>
    </p:spTree>
    <p:extLst>
      <p:ext uri="{BB962C8B-B14F-4D97-AF65-F5344CB8AC3E}">
        <p14:creationId xmlns:p14="http://schemas.microsoft.com/office/powerpoint/2010/main" val="4151910020"/>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33700" y="2515296"/>
            <a:ext cx="6400800" cy="609600"/>
          </a:xfrm>
        </p:spPr>
        <p:txBody>
          <a:bodyPr>
            <a:normAutofit fontScale="85000" lnSpcReduction="10000"/>
          </a:bodyPr>
          <a:lstStyle/>
          <a:p>
            <a:pPr algn="ctr"/>
            <a:r>
              <a:rPr lang="en-US" sz="2800" dirty="0">
                <a:solidFill>
                  <a:schemeClr val="accent1">
                    <a:lumMod val="40000"/>
                    <a:lumOff val="60000"/>
                  </a:schemeClr>
                </a:solidFill>
              </a:rPr>
              <a:t>         “PUBLIC  ENGAGEMENT  PLATFORM”</a:t>
            </a:r>
          </a:p>
        </p:txBody>
      </p:sp>
      <p:sp>
        <p:nvSpPr>
          <p:cNvPr id="1027" name="Rectangle 3"/>
          <p:cNvSpPr>
            <a:spLocks noChangeArrowheads="1"/>
          </p:cNvSpPr>
          <p:nvPr/>
        </p:nvSpPr>
        <p:spPr bwMode="auto">
          <a:xfrm>
            <a:off x="5329851" y="1681223"/>
            <a:ext cx="2287806"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eaLnBrk="1" fontAlgn="base" hangingPunct="1">
              <a:spcBef>
                <a:spcPct val="0"/>
              </a:spcBef>
              <a:spcAft>
                <a:spcPct val="0"/>
              </a:spcAft>
            </a:pPr>
            <a:endParaRPr lang="en-US" b="1" dirty="0">
              <a:solidFill>
                <a:srgbClr val="000A26"/>
              </a:solidFill>
              <a:latin typeface="Century Schoolbook" pitchFamily="18" charset="0"/>
              <a:ea typeface="Times New Roman" pitchFamily="18" charset="0"/>
              <a:cs typeface="Arial" pitchFamily="34" charset="0"/>
            </a:endParaRPr>
          </a:p>
          <a:p>
            <a:pPr algn="ctr" eaLnBrk="1" fontAlgn="base" hangingPunct="1">
              <a:spcBef>
                <a:spcPct val="0"/>
              </a:spcBef>
              <a:spcAft>
                <a:spcPct val="0"/>
              </a:spcAft>
            </a:pPr>
            <a:r>
              <a:rPr lang="en-US" b="1" dirty="0">
                <a:solidFill>
                  <a:srgbClr val="000A26"/>
                </a:solidFill>
                <a:latin typeface="Century Schoolbook" pitchFamily="18" charset="0"/>
                <a:ea typeface="Times New Roman" pitchFamily="18" charset="0"/>
                <a:cs typeface="Arial" pitchFamily="34" charset="0"/>
              </a:rPr>
              <a:t>A Mini Project on</a:t>
            </a:r>
            <a:endParaRPr lang="en-US" dirty="0">
              <a:latin typeface="Arial" pitchFamily="34" charset="0"/>
              <a:cs typeface="Arial" pitchFamily="34" charset="0"/>
            </a:endParaRPr>
          </a:p>
        </p:txBody>
      </p:sp>
      <p:sp>
        <p:nvSpPr>
          <p:cNvPr id="7" name="TextBox 6"/>
          <p:cNvSpPr txBox="1"/>
          <p:nvPr/>
        </p:nvSpPr>
        <p:spPr>
          <a:xfrm>
            <a:off x="2913380" y="3312640"/>
            <a:ext cx="6858000" cy="1022459"/>
          </a:xfrm>
          <a:prstGeom prst="rect">
            <a:avLst/>
          </a:prstGeom>
          <a:noFill/>
        </p:spPr>
        <p:txBody>
          <a:bodyPr wrap="square" rtlCol="0">
            <a:spAutoFit/>
          </a:bodyPr>
          <a:lstStyle/>
          <a:p>
            <a:pPr algn="ctr">
              <a:lnSpc>
                <a:spcPct val="115000"/>
              </a:lnSpc>
            </a:pPr>
            <a:r>
              <a:rPr lang="en-US" b="1" dirty="0">
                <a:latin typeface="Times New Roman" panose="02020603050405020304" pitchFamily="18" charset="0"/>
                <a:ea typeface="Times New Roman" panose="02020603050405020304" pitchFamily="18" charset="0"/>
              </a:rPr>
              <a:t>Submitted by</a:t>
            </a:r>
            <a:endParaRPr lang="en-IN" dirty="0">
              <a:latin typeface="Times New Roman" panose="02020603050405020304" pitchFamily="18" charset="0"/>
              <a:ea typeface="Times New Roman" panose="02020603050405020304" pitchFamily="18" charset="0"/>
            </a:endParaRPr>
          </a:p>
          <a:p>
            <a:pPr algn="ctr">
              <a:lnSpc>
                <a:spcPct val="115000"/>
              </a:lnSpc>
            </a:pPr>
            <a:r>
              <a:rPr lang="en-US" dirty="0">
                <a:latin typeface="Times New Roman" panose="02020603050405020304" pitchFamily="18" charset="0"/>
                <a:ea typeface="Times New Roman" panose="02020603050405020304" pitchFamily="18" charset="0"/>
              </a:rPr>
              <a:t>       SPOORTHI M S    1BH18CS095</a:t>
            </a:r>
          </a:p>
          <a:p>
            <a:pPr algn="ctr">
              <a:lnSpc>
                <a:spcPct val="115000"/>
              </a:lnSpc>
            </a:pPr>
            <a:r>
              <a:rPr lang="en-US" dirty="0">
                <a:latin typeface="Times New Roman" panose="02020603050405020304" pitchFamily="18" charset="0"/>
                <a:ea typeface="Times New Roman" panose="02020603050405020304" pitchFamily="18" charset="0"/>
              </a:rPr>
              <a:t>       VIJAYA PANDEY  1BH18CS103</a:t>
            </a:r>
            <a:endParaRPr lang="en-IN" dirty="0">
              <a:latin typeface="Times New Roman" panose="02020603050405020304" pitchFamily="18" charset="0"/>
              <a:ea typeface="Times New Roman" panose="02020603050405020304" pitchFamily="18" charset="0"/>
            </a:endParaRPr>
          </a:p>
        </p:txBody>
      </p:sp>
      <p:sp>
        <p:nvSpPr>
          <p:cNvPr id="8" name="TextBox 7"/>
          <p:cNvSpPr txBox="1"/>
          <p:nvPr/>
        </p:nvSpPr>
        <p:spPr>
          <a:xfrm>
            <a:off x="2667000" y="1358057"/>
            <a:ext cx="7086600" cy="646331"/>
          </a:xfrm>
          <a:prstGeom prst="rect">
            <a:avLst/>
          </a:prstGeom>
          <a:noFill/>
        </p:spPr>
        <p:txBody>
          <a:bodyPr wrap="square" rtlCol="0">
            <a:spAutoFit/>
          </a:bodyPr>
          <a:lstStyle/>
          <a:p>
            <a:pPr algn="ctr"/>
            <a:r>
              <a:rPr lang="en-US" b="1" u="sng" dirty="0">
                <a:latin typeface="Times New Roman" panose="02020603050405020304" pitchFamily="18" charset="0"/>
                <a:ea typeface="Times New Roman" panose="02020603050405020304" pitchFamily="18" charset="0"/>
              </a:rPr>
              <a:t>Department of Computer Science and Engineering</a:t>
            </a:r>
            <a:endParaRPr lang="en-IN" dirty="0">
              <a:latin typeface="Times New Roman" panose="02020603050405020304" pitchFamily="18" charset="0"/>
              <a:ea typeface="Times New Roman" panose="02020603050405020304" pitchFamily="18" charset="0"/>
            </a:endParaRPr>
          </a:p>
          <a:p>
            <a:pPr algn="ctr"/>
            <a:endParaRPr lang="en-US" b="1" dirty="0"/>
          </a:p>
        </p:txBody>
      </p:sp>
      <p:pic>
        <p:nvPicPr>
          <p:cNvPr id="9" name="image8.png">
            <a:extLst>
              <a:ext uri="{FF2B5EF4-FFF2-40B4-BE49-F238E27FC236}">
                <a16:creationId xmlns:a16="http://schemas.microsoft.com/office/drawing/2014/main" id="{6CEEAEBE-A89D-4BF9-9398-284B711D6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354" y="-43505"/>
            <a:ext cx="9448800" cy="13076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77145C-0939-474A-A9CF-E2ABCB8A3660}"/>
              </a:ext>
            </a:extLst>
          </p:cNvPr>
          <p:cNvSpPr txBox="1"/>
          <p:nvPr/>
        </p:nvSpPr>
        <p:spPr>
          <a:xfrm>
            <a:off x="3845560" y="4715113"/>
            <a:ext cx="4993640" cy="646331"/>
          </a:xfrm>
          <a:prstGeom prst="rect">
            <a:avLst/>
          </a:prstGeom>
          <a:noFill/>
        </p:spPr>
        <p:txBody>
          <a:bodyPr wrap="square">
            <a:spAutoFit/>
          </a:bodyPr>
          <a:lstStyle/>
          <a:p>
            <a:pPr algn="ctr"/>
            <a:r>
              <a:rPr lang="en-US" b="1" dirty="0">
                <a:latin typeface="Arial Rounded MT Bold" panose="020F0704030504030204" pitchFamily="34" charset="0"/>
              </a:rPr>
              <a:t>Under the Guidance of</a:t>
            </a:r>
          </a:p>
          <a:p>
            <a:pPr algn="ctr"/>
            <a:r>
              <a:rPr lang="en-US" dirty="0">
                <a:latin typeface="Arial Rounded MT Bold" panose="020F0704030504030204" pitchFamily="34" charset="0"/>
              </a:rPr>
              <a:t>Ms. Leesa Banu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408-1D3D-4470-A92D-1F32A4347192}"/>
              </a:ext>
            </a:extLst>
          </p:cNvPr>
          <p:cNvSpPr>
            <a:spLocks noGrp="1"/>
          </p:cNvSpPr>
          <p:nvPr>
            <p:ph type="title"/>
          </p:nvPr>
        </p:nvSpPr>
        <p:spPr>
          <a:xfrm>
            <a:off x="1670111" y="0"/>
            <a:ext cx="7082890" cy="766482"/>
          </a:xfrm>
        </p:spPr>
        <p:txBody>
          <a:bodyPr/>
          <a:lstStyle/>
          <a:p>
            <a:r>
              <a:rPr lang="en-US" sz="3600" b="1" u="sng" dirty="0"/>
              <a:t>Representative Module</a:t>
            </a:r>
            <a:endParaRPr lang="en-IN" sz="3600" b="1" u="sng" dirty="0"/>
          </a:p>
        </p:txBody>
      </p:sp>
      <p:sp>
        <p:nvSpPr>
          <p:cNvPr id="6" name="Rectangle 5">
            <a:extLst>
              <a:ext uri="{FF2B5EF4-FFF2-40B4-BE49-F238E27FC236}">
                <a16:creationId xmlns:a16="http://schemas.microsoft.com/office/drawing/2014/main" id="{48F13144-C19F-41A1-9AB5-8910502D03A9}"/>
              </a:ext>
            </a:extLst>
          </p:cNvPr>
          <p:cNvSpPr/>
          <p:nvPr/>
        </p:nvSpPr>
        <p:spPr>
          <a:xfrm>
            <a:off x="5390797" y="2405995"/>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Login</a:t>
            </a:r>
            <a:endParaRPr lang="en-IN" sz="1600" b="1" dirty="0">
              <a:latin typeface="Andalus" panose="02020603050405020304" pitchFamily="18" charset="-78"/>
              <a:cs typeface="Andalus" panose="02020603050405020304" pitchFamily="18" charset="-78"/>
            </a:endParaRPr>
          </a:p>
        </p:txBody>
      </p:sp>
      <p:cxnSp>
        <p:nvCxnSpPr>
          <p:cNvPr id="7" name="Straight Arrow Connector 6">
            <a:extLst>
              <a:ext uri="{FF2B5EF4-FFF2-40B4-BE49-F238E27FC236}">
                <a16:creationId xmlns:a16="http://schemas.microsoft.com/office/drawing/2014/main" id="{8170FAD2-EAA8-4D6C-83A4-7A1EDE9254F3}"/>
              </a:ext>
            </a:extLst>
          </p:cNvPr>
          <p:cNvCxnSpPr>
            <a:cxnSpLocks/>
          </p:cNvCxnSpPr>
          <p:nvPr/>
        </p:nvCxnSpPr>
        <p:spPr>
          <a:xfrm>
            <a:off x="6000717" y="2815726"/>
            <a:ext cx="19082" cy="699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74F79902-4E66-4E01-962D-5670E1356D57}"/>
              </a:ext>
            </a:extLst>
          </p:cNvPr>
          <p:cNvSpPr/>
          <p:nvPr/>
        </p:nvSpPr>
        <p:spPr>
          <a:xfrm>
            <a:off x="5087805" y="3577798"/>
            <a:ext cx="1904981" cy="1074604"/>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us" panose="02020603050405020304" pitchFamily="18" charset="-78"/>
                <a:cs typeface="Andalus" panose="02020603050405020304" pitchFamily="18" charset="-78"/>
              </a:rPr>
              <a:t>Valid</a:t>
            </a:r>
          </a:p>
          <a:p>
            <a:pPr algn="ctr"/>
            <a:r>
              <a:rPr lang="en-US" dirty="0">
                <a:solidFill>
                  <a:schemeClr val="tx1"/>
                </a:solidFill>
                <a:latin typeface="Andalus" panose="02020603050405020304" pitchFamily="18" charset="-78"/>
                <a:cs typeface="Andalus" panose="02020603050405020304" pitchFamily="18" charset="-78"/>
              </a:rPr>
              <a:t>cred</a:t>
            </a:r>
            <a:endParaRPr lang="en-IN" dirty="0">
              <a:solidFill>
                <a:schemeClr val="tx1"/>
              </a:solidFill>
              <a:latin typeface="Andalus" panose="02020603050405020304" pitchFamily="18" charset="-78"/>
              <a:cs typeface="Andalus" panose="02020603050405020304" pitchFamily="18" charset="-78"/>
            </a:endParaRPr>
          </a:p>
        </p:txBody>
      </p:sp>
      <p:sp>
        <p:nvSpPr>
          <p:cNvPr id="9" name="Rectangle 8">
            <a:extLst>
              <a:ext uri="{FF2B5EF4-FFF2-40B4-BE49-F238E27FC236}">
                <a16:creationId xmlns:a16="http://schemas.microsoft.com/office/drawing/2014/main" id="{38201071-BF5E-4334-898F-D5A9CF4B06BA}"/>
              </a:ext>
            </a:extLst>
          </p:cNvPr>
          <p:cNvSpPr/>
          <p:nvPr/>
        </p:nvSpPr>
        <p:spPr>
          <a:xfrm>
            <a:off x="8057086" y="4723450"/>
            <a:ext cx="1299014" cy="7002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Query and Answers</a:t>
            </a:r>
            <a:endParaRPr lang="en-IN" sz="1600" b="1" dirty="0">
              <a:latin typeface="Andalus" panose="02020603050405020304" pitchFamily="18" charset="-78"/>
              <a:cs typeface="Andalus" panose="02020603050405020304" pitchFamily="18" charset="-78"/>
            </a:endParaRPr>
          </a:p>
        </p:txBody>
      </p:sp>
      <p:sp>
        <p:nvSpPr>
          <p:cNvPr id="10" name="Rectangle 9">
            <a:extLst>
              <a:ext uri="{FF2B5EF4-FFF2-40B4-BE49-F238E27FC236}">
                <a16:creationId xmlns:a16="http://schemas.microsoft.com/office/drawing/2014/main" id="{E847B337-B054-42F6-BB8F-E2C3F865C417}"/>
              </a:ext>
            </a:extLst>
          </p:cNvPr>
          <p:cNvSpPr/>
          <p:nvPr/>
        </p:nvSpPr>
        <p:spPr>
          <a:xfrm>
            <a:off x="5390797" y="4790370"/>
            <a:ext cx="1299014" cy="545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Complaints</a:t>
            </a:r>
            <a:endParaRPr lang="en-IN" sz="1600" b="1" dirty="0">
              <a:latin typeface="Andalus" panose="02020603050405020304" pitchFamily="18" charset="-78"/>
              <a:cs typeface="Andalus" panose="02020603050405020304" pitchFamily="18" charset="-78"/>
            </a:endParaRPr>
          </a:p>
        </p:txBody>
      </p:sp>
      <p:sp>
        <p:nvSpPr>
          <p:cNvPr id="11" name="Rectangle 10">
            <a:extLst>
              <a:ext uri="{FF2B5EF4-FFF2-40B4-BE49-F238E27FC236}">
                <a16:creationId xmlns:a16="http://schemas.microsoft.com/office/drawing/2014/main" id="{55EB631F-BD7E-40B6-961E-1E47A2031AF9}"/>
              </a:ext>
            </a:extLst>
          </p:cNvPr>
          <p:cNvSpPr/>
          <p:nvPr/>
        </p:nvSpPr>
        <p:spPr>
          <a:xfrm>
            <a:off x="2903479" y="4863892"/>
            <a:ext cx="1299014" cy="5383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News Updates</a:t>
            </a:r>
            <a:endParaRPr lang="en-IN" sz="1600" b="1" dirty="0">
              <a:latin typeface="Andalus" panose="02020603050405020304" pitchFamily="18" charset="-78"/>
              <a:cs typeface="Andalus" panose="02020603050405020304" pitchFamily="18" charset="-78"/>
            </a:endParaRPr>
          </a:p>
        </p:txBody>
      </p:sp>
      <p:cxnSp>
        <p:nvCxnSpPr>
          <p:cNvPr id="12" name="Straight Arrow Connector 11">
            <a:extLst>
              <a:ext uri="{FF2B5EF4-FFF2-40B4-BE49-F238E27FC236}">
                <a16:creationId xmlns:a16="http://schemas.microsoft.com/office/drawing/2014/main" id="{E6587D00-74D3-4984-959D-4225634723EB}"/>
              </a:ext>
            </a:extLst>
          </p:cNvPr>
          <p:cNvCxnSpPr>
            <a:cxnSpLocks/>
          </p:cNvCxnSpPr>
          <p:nvPr/>
        </p:nvCxnSpPr>
        <p:spPr>
          <a:xfrm>
            <a:off x="8722521" y="4114768"/>
            <a:ext cx="0" cy="608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164399-A824-4AD0-AAFD-40F939020445}"/>
              </a:ext>
            </a:extLst>
          </p:cNvPr>
          <p:cNvCxnSpPr/>
          <p:nvPr/>
        </p:nvCxnSpPr>
        <p:spPr>
          <a:xfrm>
            <a:off x="6040305" y="465240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9CAAA00-C7A2-43AA-A2AD-23E367510805}"/>
              </a:ext>
            </a:extLst>
          </p:cNvPr>
          <p:cNvCxnSpPr>
            <a:cxnSpLocks/>
          </p:cNvCxnSpPr>
          <p:nvPr/>
        </p:nvCxnSpPr>
        <p:spPr>
          <a:xfrm>
            <a:off x="3548426" y="4114767"/>
            <a:ext cx="0" cy="712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B205F52-B7D6-4F08-851D-F183726B1AE0}"/>
              </a:ext>
            </a:extLst>
          </p:cNvPr>
          <p:cNvSpPr/>
          <p:nvPr/>
        </p:nvSpPr>
        <p:spPr>
          <a:xfrm>
            <a:off x="2821387" y="5577315"/>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Viewed</a:t>
            </a:r>
            <a:endParaRPr lang="en-IN" sz="1600" b="1" dirty="0"/>
          </a:p>
        </p:txBody>
      </p:sp>
      <p:sp>
        <p:nvSpPr>
          <p:cNvPr id="16" name="Rectangle 15">
            <a:extLst>
              <a:ext uri="{FF2B5EF4-FFF2-40B4-BE49-F238E27FC236}">
                <a16:creationId xmlns:a16="http://schemas.microsoft.com/office/drawing/2014/main" id="{57BBBDF8-5E06-4435-96B6-22E71AE1CAFC}"/>
              </a:ext>
            </a:extLst>
          </p:cNvPr>
          <p:cNvSpPr/>
          <p:nvPr/>
        </p:nvSpPr>
        <p:spPr>
          <a:xfrm>
            <a:off x="5446493" y="5566626"/>
            <a:ext cx="1299014" cy="451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Viewed</a:t>
            </a:r>
            <a:endParaRPr lang="en-IN" sz="1600" b="1" dirty="0">
              <a:latin typeface="Andalus" panose="02020603050405020304" pitchFamily="18" charset="-78"/>
              <a:cs typeface="Andalus" panose="02020603050405020304" pitchFamily="18" charset="-78"/>
            </a:endParaRPr>
          </a:p>
        </p:txBody>
      </p:sp>
      <p:sp>
        <p:nvSpPr>
          <p:cNvPr id="17" name="Rectangle 16">
            <a:extLst>
              <a:ext uri="{FF2B5EF4-FFF2-40B4-BE49-F238E27FC236}">
                <a16:creationId xmlns:a16="http://schemas.microsoft.com/office/drawing/2014/main" id="{49F33DCE-D1D6-4671-8484-6365FD6DD74C}"/>
              </a:ext>
            </a:extLst>
          </p:cNvPr>
          <p:cNvSpPr/>
          <p:nvPr/>
        </p:nvSpPr>
        <p:spPr>
          <a:xfrm>
            <a:off x="7992625" y="5638723"/>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Viewed</a:t>
            </a:r>
            <a:endParaRPr lang="en-IN" sz="1600" b="1" dirty="0">
              <a:latin typeface="Andalus" panose="02020603050405020304" pitchFamily="18" charset="-78"/>
              <a:cs typeface="Andalus" panose="02020603050405020304" pitchFamily="18" charset="-78"/>
            </a:endParaRPr>
          </a:p>
        </p:txBody>
      </p:sp>
      <p:cxnSp>
        <p:nvCxnSpPr>
          <p:cNvPr id="19" name="Straight Arrow Connector 18">
            <a:extLst>
              <a:ext uri="{FF2B5EF4-FFF2-40B4-BE49-F238E27FC236}">
                <a16:creationId xmlns:a16="http://schemas.microsoft.com/office/drawing/2014/main" id="{81096AB2-F741-4A77-A369-9CC8BCAEA83C}"/>
              </a:ext>
            </a:extLst>
          </p:cNvPr>
          <p:cNvCxnSpPr/>
          <p:nvPr/>
        </p:nvCxnSpPr>
        <p:spPr>
          <a:xfrm>
            <a:off x="5980845" y="537176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C22EF9-92B3-48F0-AC15-FF27266BC2B7}"/>
              </a:ext>
            </a:extLst>
          </p:cNvPr>
          <p:cNvCxnSpPr/>
          <p:nvPr/>
        </p:nvCxnSpPr>
        <p:spPr>
          <a:xfrm>
            <a:off x="8731954" y="5441491"/>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CB30DF-15EA-4637-B07E-2DB9AF14348F}"/>
              </a:ext>
            </a:extLst>
          </p:cNvPr>
          <p:cNvCxnSpPr/>
          <p:nvPr/>
        </p:nvCxnSpPr>
        <p:spPr>
          <a:xfrm>
            <a:off x="3549869" y="602697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62A723-83B1-4C0B-B498-3FE30C37065A}"/>
              </a:ext>
            </a:extLst>
          </p:cNvPr>
          <p:cNvCxnSpPr/>
          <p:nvPr/>
        </p:nvCxnSpPr>
        <p:spPr>
          <a:xfrm>
            <a:off x="8731954" y="6094885"/>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DDA813-B940-4E9C-98B8-1B94FFC61758}"/>
              </a:ext>
            </a:extLst>
          </p:cNvPr>
          <p:cNvCxnSpPr/>
          <p:nvPr/>
        </p:nvCxnSpPr>
        <p:spPr>
          <a:xfrm>
            <a:off x="6002350"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7FA63-52B5-4728-A162-10AE977951C2}"/>
              </a:ext>
            </a:extLst>
          </p:cNvPr>
          <p:cNvCxnSpPr>
            <a:cxnSpLocks/>
          </p:cNvCxnSpPr>
          <p:nvPr/>
        </p:nvCxnSpPr>
        <p:spPr>
          <a:xfrm flipH="1">
            <a:off x="3429000" y="6302393"/>
            <a:ext cx="571500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1A28A-936B-4C3E-9AED-7B7E2566A517}"/>
              </a:ext>
            </a:extLst>
          </p:cNvPr>
          <p:cNvCxnSpPr/>
          <p:nvPr/>
        </p:nvCxnSpPr>
        <p:spPr>
          <a:xfrm>
            <a:off x="6002349" y="6302393"/>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A1126AD-9284-415F-8476-9A75149C4168}"/>
              </a:ext>
            </a:extLst>
          </p:cNvPr>
          <p:cNvSpPr/>
          <p:nvPr/>
        </p:nvSpPr>
        <p:spPr>
          <a:xfrm>
            <a:off x="5823139" y="6502304"/>
            <a:ext cx="393323" cy="2491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ndalus" panose="02020603050405020304" pitchFamily="18" charset="-78"/>
              <a:cs typeface="Andalus" panose="02020603050405020304" pitchFamily="18" charset="-78"/>
            </a:endParaRPr>
          </a:p>
        </p:txBody>
      </p:sp>
      <p:cxnSp>
        <p:nvCxnSpPr>
          <p:cNvPr id="27" name="Straight Connector 26">
            <a:extLst>
              <a:ext uri="{FF2B5EF4-FFF2-40B4-BE49-F238E27FC236}">
                <a16:creationId xmlns:a16="http://schemas.microsoft.com/office/drawing/2014/main" id="{E2DC3D38-3750-4A9C-9BE5-C89F887C78D3}"/>
              </a:ext>
            </a:extLst>
          </p:cNvPr>
          <p:cNvCxnSpPr>
            <a:cxnSpLocks/>
            <a:stCxn id="8" idx="1"/>
          </p:cNvCxnSpPr>
          <p:nvPr/>
        </p:nvCxnSpPr>
        <p:spPr>
          <a:xfrm flipH="1">
            <a:off x="3523418" y="4115100"/>
            <a:ext cx="15643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39FBA0A-65C2-497B-82D5-36913D072A09}"/>
              </a:ext>
            </a:extLst>
          </p:cNvPr>
          <p:cNvCxnSpPr>
            <a:cxnSpLocks/>
          </p:cNvCxnSpPr>
          <p:nvPr/>
        </p:nvCxnSpPr>
        <p:spPr>
          <a:xfrm flipH="1">
            <a:off x="6992785" y="4115100"/>
            <a:ext cx="17391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BC8C79-5559-46AF-9DC3-40B44CA42AEC}"/>
              </a:ext>
            </a:extLst>
          </p:cNvPr>
          <p:cNvCxnSpPr/>
          <p:nvPr/>
        </p:nvCxnSpPr>
        <p:spPr>
          <a:xfrm>
            <a:off x="3548427" y="5402275"/>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CBACC87-07C5-4779-A1B4-0D620ED61F6B}"/>
              </a:ext>
            </a:extLst>
          </p:cNvPr>
          <p:cNvSpPr/>
          <p:nvPr/>
        </p:nvSpPr>
        <p:spPr>
          <a:xfrm>
            <a:off x="4957186" y="1321889"/>
            <a:ext cx="2035596" cy="65990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REPRESENTATIVE</a:t>
            </a:r>
            <a:endParaRPr lang="en-IN" dirty="0"/>
          </a:p>
        </p:txBody>
      </p:sp>
      <p:cxnSp>
        <p:nvCxnSpPr>
          <p:cNvPr id="42" name="Straight Arrow Connector 41">
            <a:extLst>
              <a:ext uri="{FF2B5EF4-FFF2-40B4-BE49-F238E27FC236}">
                <a16:creationId xmlns:a16="http://schemas.microsoft.com/office/drawing/2014/main" id="{3A0069A3-6BD5-4A68-93B3-9A754DEBEF93}"/>
              </a:ext>
            </a:extLst>
          </p:cNvPr>
          <p:cNvCxnSpPr>
            <a:cxnSpLocks/>
            <a:stCxn id="41" idx="2"/>
          </p:cNvCxnSpPr>
          <p:nvPr/>
        </p:nvCxnSpPr>
        <p:spPr>
          <a:xfrm>
            <a:off x="5974984" y="1981793"/>
            <a:ext cx="5860" cy="418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6EE31C8-2AA4-4A7E-95EC-3CBD962989B5}"/>
              </a:ext>
            </a:extLst>
          </p:cNvPr>
          <p:cNvSpPr/>
          <p:nvPr/>
        </p:nvSpPr>
        <p:spPr>
          <a:xfrm>
            <a:off x="5471854" y="666753"/>
            <a:ext cx="1057727" cy="3249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start</a:t>
            </a:r>
            <a:endParaRPr lang="en-IN" dirty="0"/>
          </a:p>
        </p:txBody>
      </p:sp>
      <p:cxnSp>
        <p:nvCxnSpPr>
          <p:cNvPr id="62" name="Straight Arrow Connector 61">
            <a:extLst>
              <a:ext uri="{FF2B5EF4-FFF2-40B4-BE49-F238E27FC236}">
                <a16:creationId xmlns:a16="http://schemas.microsoft.com/office/drawing/2014/main" id="{A6D54BA5-E9F7-4F17-9782-B4AB091EBC1F}"/>
              </a:ext>
            </a:extLst>
          </p:cNvPr>
          <p:cNvCxnSpPr>
            <a:stCxn id="55" idx="4"/>
          </p:cNvCxnSpPr>
          <p:nvPr/>
        </p:nvCxnSpPr>
        <p:spPr>
          <a:xfrm>
            <a:off x="6000717" y="991736"/>
            <a:ext cx="19082" cy="199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14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6627"/>
            <a:ext cx="7055380" cy="1400530"/>
          </a:xfrm>
        </p:spPr>
        <p:txBody>
          <a:bodyPr>
            <a:normAutofit/>
          </a:bodyPr>
          <a:lstStyle/>
          <a:p>
            <a:pPr marL="571500" indent="-571500">
              <a:buFont typeface="Wingdings" panose="05000000000000000000" pitchFamily="2" charset="2"/>
              <a:buChar char="q"/>
            </a:pPr>
            <a:r>
              <a:rPr lang="en-US" sz="3600" u="sng" dirty="0">
                <a:latin typeface="Times New Roman" pitchFamily="18" charset="0"/>
                <a:cs typeface="Times New Roman" pitchFamily="18" charset="0"/>
              </a:rPr>
              <a:t>IMPLEMENTATION</a:t>
            </a:r>
            <a:br>
              <a:rPr lang="en-US" sz="3600" u="sng" dirty="0">
                <a:latin typeface="Times New Roman" pitchFamily="18" charset="0"/>
                <a:cs typeface="Times New Roman" pitchFamily="18" charset="0"/>
              </a:rPr>
            </a:br>
            <a:r>
              <a:rPr lang="en-US" sz="3200" u="sng" dirty="0">
                <a:latin typeface="Times New Roman" pitchFamily="18" charset="0"/>
                <a:cs typeface="Times New Roman" pitchFamily="18" charset="0"/>
              </a:rPr>
              <a:t>ADMIN:</a:t>
            </a:r>
            <a:endParaRPr lang="en-IN" sz="3600" u="sng"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6324600" cy="5105407"/>
          </a:xfrm>
        </p:spPr>
        <p:txBody>
          <a:bodyPr/>
          <a:lstStyle/>
          <a:p>
            <a:pPr marL="425196">
              <a:buFont typeface="Arial" panose="020B0604020202020204" pitchFamily="34" charset="0"/>
              <a:buChar char="•"/>
            </a:pPr>
            <a:r>
              <a:rPr lang="en-US" dirty="0">
                <a:latin typeface="Times New Roman" pitchFamily="18" charset="0"/>
                <a:cs typeface="Times New Roman" pitchFamily="18" charset="0"/>
              </a:rPr>
              <a:t>This is the main module of the system. Admin has the authority to add news.</a:t>
            </a:r>
          </a:p>
          <a:p>
            <a:pPr marL="82296" indent="0">
              <a:buNone/>
            </a:pPr>
            <a:endParaRPr lang="en-US" dirty="0">
              <a:latin typeface="Times New Roman" pitchFamily="18" charset="0"/>
              <a:cs typeface="Times New Roman" pitchFamily="18" charset="0"/>
            </a:endParaRPr>
          </a:p>
          <a:p>
            <a:pPr marL="425196">
              <a:buFont typeface="Arial" panose="020B0604020202020204" pitchFamily="34" charset="0"/>
              <a:buChar char="•"/>
            </a:pPr>
            <a:r>
              <a:rPr lang="en-US" dirty="0">
                <a:latin typeface="Times New Roman" pitchFamily="18" charset="0"/>
                <a:cs typeface="Times New Roman" pitchFamily="18" charset="0"/>
              </a:rPr>
              <a:t>He also has authority to add Query Section to the public.</a:t>
            </a:r>
          </a:p>
          <a:p>
            <a:pPr marL="82296" indent="0">
              <a:buNone/>
            </a:pPr>
            <a:endParaRPr lang="en-US" dirty="0">
              <a:latin typeface="Times New Roman" pitchFamily="18" charset="0"/>
              <a:cs typeface="Times New Roman" pitchFamily="18" charset="0"/>
            </a:endParaRPr>
          </a:p>
          <a:p>
            <a:pPr marL="425196">
              <a:buFont typeface="Arial" panose="020B0604020202020204" pitchFamily="34" charset="0"/>
              <a:buChar char="•"/>
            </a:pPr>
            <a:r>
              <a:rPr lang="en-IN" dirty="0">
                <a:latin typeface="Times New Roman" pitchFamily="18" charset="0"/>
                <a:cs typeface="Times New Roman" pitchFamily="18" charset="0"/>
              </a:rPr>
              <a:t>Public can get the news updates added by the admin.</a:t>
            </a:r>
          </a:p>
          <a:p>
            <a:pPr marL="82296" indent="0">
              <a:buNone/>
            </a:pPr>
            <a:endParaRPr lang="en-IN" dirty="0">
              <a:latin typeface="Times New Roman" pitchFamily="18" charset="0"/>
              <a:cs typeface="Times New Roman" pitchFamily="18" charset="0"/>
            </a:endParaRPr>
          </a:p>
          <a:p>
            <a:pPr marL="425196">
              <a:buFont typeface="Arial" panose="020B0604020202020204" pitchFamily="34" charset="0"/>
              <a:buChar char="•"/>
            </a:pPr>
            <a:r>
              <a:rPr lang="en-IN" dirty="0">
                <a:latin typeface="Times New Roman" pitchFamily="18" charset="0"/>
                <a:cs typeface="Times New Roman" pitchFamily="18" charset="0"/>
              </a:rPr>
              <a:t>Admin can also view the Feedbacks given by the public</a:t>
            </a:r>
          </a:p>
          <a:p>
            <a:pPr marL="82296" indent="0">
              <a:buNone/>
            </a:pPr>
            <a:endParaRPr lang="en-IN"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18178308-74B5-4741-B4C6-892E23BFF397}"/>
              </a:ext>
            </a:extLst>
          </p:cNvPr>
          <p:cNvPicPr>
            <a:picLocks noChangeAspect="1"/>
          </p:cNvPicPr>
          <p:nvPr/>
        </p:nvPicPr>
        <p:blipFill rotWithShape="1">
          <a:blip r:embed="rId2">
            <a:extLst>
              <a:ext uri="{28A0092B-C50C-407E-A947-70E740481C1C}">
                <a14:useLocalDpi xmlns:a14="http://schemas.microsoft.com/office/drawing/2010/main" val="0"/>
              </a:ext>
            </a:extLst>
          </a:blip>
          <a:srcRect r="66256" b="5555"/>
          <a:stretch/>
        </p:blipFill>
        <p:spPr>
          <a:xfrm>
            <a:off x="7620000" y="1295401"/>
            <a:ext cx="3626068" cy="3886200"/>
          </a:xfrm>
          <a:prstGeom prst="rect">
            <a:avLst/>
          </a:prstGeom>
        </p:spPr>
      </p:pic>
    </p:spTree>
    <p:extLst>
      <p:ext uri="{BB962C8B-B14F-4D97-AF65-F5344CB8AC3E}">
        <p14:creationId xmlns:p14="http://schemas.microsoft.com/office/powerpoint/2010/main" val="50198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9067800" cy="1071282"/>
          </a:xfrm>
        </p:spPr>
        <p:txBody>
          <a:bodyPr>
            <a:normAutofit fontScale="90000"/>
          </a:bodyPr>
          <a:lstStyle/>
          <a:p>
            <a:r>
              <a:rPr lang="en-US" sz="4000" b="1" dirty="0">
                <a:latin typeface="Times New Roman" pitchFamily="18" charset="0"/>
                <a:cs typeface="Times New Roman" pitchFamily="18" charset="0"/>
              </a:rPr>
              <a:t>1.Adding and Managing news by admin</a:t>
            </a:r>
            <a:br>
              <a:rPr lang="en-IN" dirty="0">
                <a:effectLst/>
              </a:rPr>
            </a:br>
            <a:endParaRPr lang="en-IN" dirty="0"/>
          </a:p>
        </p:txBody>
      </p:sp>
      <p:pic>
        <p:nvPicPr>
          <p:cNvPr id="9" name="Content Placeholder 8">
            <a:extLst>
              <a:ext uri="{FF2B5EF4-FFF2-40B4-BE49-F238E27FC236}">
                <a16:creationId xmlns:a16="http://schemas.microsoft.com/office/drawing/2014/main" id="{D8BB8A2E-11A4-45A9-90CB-50A6F70C29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73"/>
          <a:stretch/>
        </p:blipFill>
        <p:spPr>
          <a:xfrm>
            <a:off x="381000" y="1299882"/>
            <a:ext cx="5257800" cy="4643718"/>
          </a:xfrm>
        </p:spPr>
      </p:pic>
      <p:pic>
        <p:nvPicPr>
          <p:cNvPr id="11" name="Picture 10">
            <a:extLst>
              <a:ext uri="{FF2B5EF4-FFF2-40B4-BE49-F238E27FC236}">
                <a16:creationId xmlns:a16="http://schemas.microsoft.com/office/drawing/2014/main" id="{48DE6F25-882D-45E2-A29C-38DFD7C4D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299882"/>
            <a:ext cx="5638800" cy="4643718"/>
          </a:xfrm>
          <a:prstGeom prst="rect">
            <a:avLst/>
          </a:prstGeom>
        </p:spPr>
      </p:pic>
    </p:spTree>
    <p:extLst>
      <p:ext uri="{BB962C8B-B14F-4D97-AF65-F5344CB8AC3E}">
        <p14:creationId xmlns:p14="http://schemas.microsoft.com/office/powerpoint/2010/main" val="400085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itchFamily="18" charset="0"/>
                <a:cs typeface="Times New Roman" pitchFamily="18" charset="0"/>
              </a:rPr>
              <a:t>2.News Updates </a:t>
            </a:r>
            <a:br>
              <a:rPr lang="en-IN" sz="4400" b="1" dirty="0">
                <a:latin typeface="Adobe Hebrew" pitchFamily="18" charset="-79"/>
                <a:cs typeface="Adobe Hebrew" pitchFamily="18" charset="-79"/>
              </a:rPr>
            </a:br>
            <a:endParaRPr lang="en-IN" dirty="0"/>
          </a:p>
        </p:txBody>
      </p:sp>
      <p:pic>
        <p:nvPicPr>
          <p:cNvPr id="5" name="Content Placeholder 4">
            <a:extLst>
              <a:ext uri="{FF2B5EF4-FFF2-40B4-BE49-F238E27FC236}">
                <a16:creationId xmlns:a16="http://schemas.microsoft.com/office/drawing/2014/main" id="{660ADB6B-CA72-4793-9B07-2A1601304A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00"/>
          <a:stretch/>
        </p:blipFill>
        <p:spPr>
          <a:xfrm>
            <a:off x="1600200" y="1447800"/>
            <a:ext cx="7462838" cy="4572001"/>
          </a:xfrm>
        </p:spPr>
      </p:pic>
    </p:spTree>
    <p:extLst>
      <p:ext uri="{BB962C8B-B14F-4D97-AF65-F5344CB8AC3E}">
        <p14:creationId xmlns:p14="http://schemas.microsoft.com/office/powerpoint/2010/main" val="264725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itchFamily="18" charset="0"/>
                <a:cs typeface="Times New Roman" pitchFamily="18" charset="0"/>
              </a:rPr>
              <a:t>3.Add and Manage Query</a:t>
            </a:r>
            <a:br>
              <a:rPr lang="en-IN" sz="4400" b="1" dirty="0">
                <a:latin typeface="Adobe Hebrew" pitchFamily="18" charset="-79"/>
                <a:cs typeface="Adobe Hebrew" pitchFamily="18" charset="-79"/>
              </a:rPr>
            </a:br>
            <a:endParaRPr lang="en-IN" dirty="0"/>
          </a:p>
        </p:txBody>
      </p:sp>
      <p:pic>
        <p:nvPicPr>
          <p:cNvPr id="5" name="Content Placeholder 4">
            <a:extLst>
              <a:ext uri="{FF2B5EF4-FFF2-40B4-BE49-F238E27FC236}">
                <a16:creationId xmlns:a16="http://schemas.microsoft.com/office/drawing/2014/main" id="{213E10CA-0A0D-49DE-9B23-263BDFD317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14"/>
          <a:stretch/>
        </p:blipFill>
        <p:spPr>
          <a:xfrm>
            <a:off x="304800" y="1564201"/>
            <a:ext cx="5638800" cy="4607999"/>
          </a:xfrm>
        </p:spPr>
      </p:pic>
      <p:pic>
        <p:nvPicPr>
          <p:cNvPr id="7" name="Picture 6">
            <a:extLst>
              <a:ext uri="{FF2B5EF4-FFF2-40B4-BE49-F238E27FC236}">
                <a16:creationId xmlns:a16="http://schemas.microsoft.com/office/drawing/2014/main" id="{3879BDEC-4EC6-43C5-81B8-A409A2FC561B}"/>
              </a:ext>
            </a:extLst>
          </p:cNvPr>
          <p:cNvPicPr>
            <a:picLocks noChangeAspect="1"/>
          </p:cNvPicPr>
          <p:nvPr/>
        </p:nvPicPr>
        <p:blipFill rotWithShape="1">
          <a:blip r:embed="rId3">
            <a:extLst>
              <a:ext uri="{28A0092B-C50C-407E-A947-70E740481C1C}">
                <a14:useLocalDpi xmlns:a14="http://schemas.microsoft.com/office/drawing/2010/main" val="0"/>
              </a:ext>
            </a:extLst>
          </a:blip>
          <a:srcRect b="4814"/>
          <a:stretch/>
        </p:blipFill>
        <p:spPr>
          <a:xfrm>
            <a:off x="6096000" y="1564201"/>
            <a:ext cx="5791200" cy="4607999"/>
          </a:xfrm>
          <a:prstGeom prst="rect">
            <a:avLst/>
          </a:prstGeom>
        </p:spPr>
      </p:pic>
    </p:spTree>
    <p:extLst>
      <p:ext uri="{BB962C8B-B14F-4D97-AF65-F5344CB8AC3E}">
        <p14:creationId xmlns:p14="http://schemas.microsoft.com/office/powerpoint/2010/main" val="820384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4.View Feedbacks</a:t>
            </a:r>
            <a:endParaRPr lang="en-IN" dirty="0"/>
          </a:p>
        </p:txBody>
      </p:sp>
      <p:pic>
        <p:nvPicPr>
          <p:cNvPr id="6" name="Content Placeholder 5">
            <a:extLst>
              <a:ext uri="{FF2B5EF4-FFF2-40B4-BE49-F238E27FC236}">
                <a16:creationId xmlns:a16="http://schemas.microsoft.com/office/drawing/2014/main" id="{29228129-C7F8-44B8-894B-CEE20C1F07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775"/>
          <a:stretch/>
        </p:blipFill>
        <p:spPr>
          <a:xfrm>
            <a:off x="1371600" y="1524000"/>
            <a:ext cx="8763000" cy="4648200"/>
          </a:xfrm>
        </p:spPr>
      </p:pic>
    </p:spTree>
    <p:extLst>
      <p:ext uri="{BB962C8B-B14F-4D97-AF65-F5344CB8AC3E}">
        <p14:creationId xmlns:p14="http://schemas.microsoft.com/office/powerpoint/2010/main" val="167817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9404723" cy="914400"/>
          </a:xfrm>
        </p:spPr>
        <p:txBody>
          <a:bodyPr>
            <a:normAutofit/>
          </a:bodyPr>
          <a:lstStyle/>
          <a:p>
            <a:r>
              <a:rPr lang="en-US" sz="3600" u="sng" dirty="0">
                <a:latin typeface="Times New Roman" pitchFamily="18" charset="0"/>
                <a:cs typeface="Times New Roman" pitchFamily="18" charset="0"/>
              </a:rPr>
              <a:t>PUBLIC:</a:t>
            </a:r>
            <a:endParaRPr lang="en-IN" sz="36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E8F0A9D-99D5-4C43-AC74-A13444CDADA5}"/>
              </a:ext>
            </a:extLst>
          </p:cNvPr>
          <p:cNvSpPr>
            <a:spLocks noGrp="1"/>
          </p:cNvSpPr>
          <p:nvPr>
            <p:ph idx="1"/>
          </p:nvPr>
        </p:nvSpPr>
        <p:spPr>
          <a:xfrm>
            <a:off x="457200" y="1331259"/>
            <a:ext cx="6172200" cy="4195481"/>
          </a:xfrm>
        </p:spPr>
        <p:txBody>
          <a:bodyPr>
            <a:normAutofit lnSpcReduction="10000"/>
          </a:bodyPr>
          <a:lstStyle/>
          <a:p>
            <a:pP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public to avail the services of the PEP he has to first register by giving the valid credentials. </a:t>
            </a:r>
          </a:p>
          <a:p>
            <a:pPr marL="0" indent="0">
              <a:buNone/>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After which he can login and get the news updates in the home page of his account.</a:t>
            </a:r>
          </a:p>
          <a:p>
            <a:pPr marL="0" indent="0">
              <a:buNone/>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 The public can register a complaint, up vote any issue in the polling section if he is going through the same problem. He can answer to the Query posted by the Admin of the Constituency. He can get all the information of his constituency in the Assembly Section.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619E038-2B4F-43CD-834F-18B2397F86E9}"/>
              </a:ext>
            </a:extLst>
          </p:cNvPr>
          <p:cNvPicPr>
            <a:picLocks noChangeAspect="1"/>
          </p:cNvPicPr>
          <p:nvPr/>
        </p:nvPicPr>
        <p:blipFill rotWithShape="1">
          <a:blip r:embed="rId2">
            <a:extLst>
              <a:ext uri="{28A0092B-C50C-407E-A947-70E740481C1C}">
                <a14:useLocalDpi xmlns:a14="http://schemas.microsoft.com/office/drawing/2010/main" val="0"/>
              </a:ext>
            </a:extLst>
          </a:blip>
          <a:srcRect r="69811" b="5831"/>
          <a:stretch/>
        </p:blipFill>
        <p:spPr>
          <a:xfrm>
            <a:off x="6934200" y="1143000"/>
            <a:ext cx="4876800" cy="4724400"/>
          </a:xfrm>
          <a:prstGeom prst="rect">
            <a:avLst/>
          </a:prstGeom>
        </p:spPr>
      </p:pic>
    </p:spTree>
    <p:extLst>
      <p:ext uri="{BB962C8B-B14F-4D97-AF65-F5344CB8AC3E}">
        <p14:creationId xmlns:p14="http://schemas.microsoft.com/office/powerpoint/2010/main" val="158605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7C5A-1E02-4CCA-8459-EB6C9886B218}"/>
              </a:ext>
            </a:extLst>
          </p:cNvPr>
          <p:cNvSpPr>
            <a:spLocks noGrp="1"/>
          </p:cNvSpPr>
          <p:nvPr>
            <p:ph type="title"/>
          </p:nvPr>
        </p:nvSpPr>
        <p:spPr/>
        <p:txBody>
          <a:bodyPr/>
          <a:lstStyle/>
          <a:p>
            <a:r>
              <a:rPr lang="en-US" dirty="0"/>
              <a:t>1.Signup and Login</a:t>
            </a:r>
            <a:endParaRPr lang="en-IN" dirty="0"/>
          </a:p>
        </p:txBody>
      </p:sp>
      <p:pic>
        <p:nvPicPr>
          <p:cNvPr id="5" name="Content Placeholder 4">
            <a:extLst>
              <a:ext uri="{FF2B5EF4-FFF2-40B4-BE49-F238E27FC236}">
                <a16:creationId xmlns:a16="http://schemas.microsoft.com/office/drawing/2014/main" id="{B6585AD7-A2BA-4D9E-AB2C-2AB3D7CB4A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243"/>
          <a:stretch/>
        </p:blipFill>
        <p:spPr>
          <a:xfrm>
            <a:off x="381000" y="1524000"/>
            <a:ext cx="6019800" cy="4572000"/>
          </a:xfrm>
        </p:spPr>
      </p:pic>
      <p:pic>
        <p:nvPicPr>
          <p:cNvPr id="7" name="Picture 6">
            <a:extLst>
              <a:ext uri="{FF2B5EF4-FFF2-40B4-BE49-F238E27FC236}">
                <a16:creationId xmlns:a16="http://schemas.microsoft.com/office/drawing/2014/main" id="{FAFEE486-F705-46DB-B041-BEC083E8AFC6}"/>
              </a:ext>
            </a:extLst>
          </p:cNvPr>
          <p:cNvPicPr>
            <a:picLocks noChangeAspect="1"/>
          </p:cNvPicPr>
          <p:nvPr/>
        </p:nvPicPr>
        <p:blipFill rotWithShape="1">
          <a:blip r:embed="rId3">
            <a:extLst>
              <a:ext uri="{28A0092B-C50C-407E-A947-70E740481C1C}">
                <a14:useLocalDpi xmlns:a14="http://schemas.microsoft.com/office/drawing/2010/main" val="0"/>
              </a:ext>
            </a:extLst>
          </a:blip>
          <a:srcRect b="6558"/>
          <a:stretch/>
        </p:blipFill>
        <p:spPr>
          <a:xfrm>
            <a:off x="6553200" y="1524001"/>
            <a:ext cx="4992689" cy="4571999"/>
          </a:xfrm>
          <a:prstGeom prst="rect">
            <a:avLst/>
          </a:prstGeom>
        </p:spPr>
      </p:pic>
    </p:spTree>
    <p:extLst>
      <p:ext uri="{BB962C8B-B14F-4D97-AF65-F5344CB8AC3E}">
        <p14:creationId xmlns:p14="http://schemas.microsoft.com/office/powerpoint/2010/main" val="3131395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8DD5-338B-44DB-8498-FCE216F4AC88}"/>
              </a:ext>
            </a:extLst>
          </p:cNvPr>
          <p:cNvSpPr>
            <a:spLocks noGrp="1"/>
          </p:cNvSpPr>
          <p:nvPr>
            <p:ph type="title"/>
          </p:nvPr>
        </p:nvSpPr>
        <p:spPr/>
        <p:txBody>
          <a:bodyPr/>
          <a:lstStyle/>
          <a:p>
            <a:r>
              <a:rPr lang="en-US" dirty="0"/>
              <a:t>2.News Feed</a:t>
            </a:r>
            <a:endParaRPr lang="en-IN" dirty="0"/>
          </a:p>
        </p:txBody>
      </p:sp>
      <p:pic>
        <p:nvPicPr>
          <p:cNvPr id="9" name="Content Placeholder 8">
            <a:extLst>
              <a:ext uri="{FF2B5EF4-FFF2-40B4-BE49-F238E27FC236}">
                <a16:creationId xmlns:a16="http://schemas.microsoft.com/office/drawing/2014/main" id="{C4CC1B55-3B36-4DC3-AD72-B552DAD7F9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546"/>
          <a:stretch/>
        </p:blipFill>
        <p:spPr>
          <a:xfrm>
            <a:off x="838200" y="1524000"/>
            <a:ext cx="9906000" cy="4881282"/>
          </a:xfrm>
        </p:spPr>
      </p:pic>
    </p:spTree>
    <p:extLst>
      <p:ext uri="{BB962C8B-B14F-4D97-AF65-F5344CB8AC3E}">
        <p14:creationId xmlns:p14="http://schemas.microsoft.com/office/powerpoint/2010/main" val="410808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174D-DD1D-4ACE-A357-6A3D35BE29FE}"/>
              </a:ext>
            </a:extLst>
          </p:cNvPr>
          <p:cNvSpPr>
            <a:spLocks noGrp="1"/>
          </p:cNvSpPr>
          <p:nvPr>
            <p:ph type="title"/>
          </p:nvPr>
        </p:nvSpPr>
        <p:spPr/>
        <p:txBody>
          <a:bodyPr/>
          <a:lstStyle/>
          <a:p>
            <a:r>
              <a:rPr lang="en-US" dirty="0"/>
              <a:t>3.Complaint Section</a:t>
            </a:r>
            <a:endParaRPr lang="en-IN" dirty="0"/>
          </a:p>
        </p:txBody>
      </p:sp>
      <p:pic>
        <p:nvPicPr>
          <p:cNvPr id="5" name="Content Placeholder 4">
            <a:extLst>
              <a:ext uri="{FF2B5EF4-FFF2-40B4-BE49-F238E27FC236}">
                <a16:creationId xmlns:a16="http://schemas.microsoft.com/office/drawing/2014/main" id="{01A67AEB-27ED-4428-859F-9372471576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29" b="5532"/>
          <a:stretch/>
        </p:blipFill>
        <p:spPr>
          <a:xfrm>
            <a:off x="914400" y="1447800"/>
            <a:ext cx="9753599" cy="4724400"/>
          </a:xfrm>
        </p:spPr>
      </p:pic>
    </p:spTree>
    <p:extLst>
      <p:ext uri="{BB962C8B-B14F-4D97-AF65-F5344CB8AC3E}">
        <p14:creationId xmlns:p14="http://schemas.microsoft.com/office/powerpoint/2010/main" val="74592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914400" y="200025"/>
            <a:ext cx="8181975" cy="581025"/>
          </a:xfrm>
          <a:noFill/>
          <a:ln>
            <a:round/>
            <a:headEnd/>
            <a:tailEnd/>
          </a:ln>
        </p:spPr>
        <p:txBody>
          <a:bodyPr vert="horz" wrap="square" lIns="0" tIns="0" rIns="0" bIns="0" numCol="1" rtlCol="0" anchor="ctr" anchorCtr="0" compatLnSpc="1">
            <a:prstTxWarp prst="textNoShape">
              <a:avLst/>
            </a:prstTxWarp>
            <a:normAutofit fontScale="90000"/>
          </a:bodyPr>
          <a:lstStyle/>
          <a:p>
            <a:pPr marL="571500" indent="-571500">
              <a:buFont typeface="Wingdings" panose="05000000000000000000" pitchFamily="2" charset="2"/>
              <a:buChar char="q"/>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b="1" u="sng" dirty="0">
                <a:latin typeface="Times New Roman" pitchFamily="18" charset="0"/>
                <a:cs typeface="Times New Roman" pitchFamily="18" charset="0"/>
              </a:rPr>
              <a:t>Contents:</a:t>
            </a:r>
            <a:r>
              <a:rPr lang="en-GB" u="sng" dirty="0"/>
              <a:t> </a:t>
            </a:r>
          </a:p>
        </p:txBody>
      </p:sp>
      <p:sp>
        <p:nvSpPr>
          <p:cNvPr id="5" name="Rectangle 2"/>
          <p:cNvSpPr txBox="1">
            <a:spLocks noChangeArrowheads="1"/>
          </p:cNvSpPr>
          <p:nvPr/>
        </p:nvSpPr>
        <p:spPr>
          <a:xfrm>
            <a:off x="1990725" y="1219200"/>
            <a:ext cx="8258175" cy="5148262"/>
          </a:xfrm>
          <a:prstGeom prst="rect">
            <a:avLst/>
          </a:prstGeom>
          <a:noFill/>
          <a:ln/>
        </p:spPr>
        <p:txBody>
          <a:bodyPr vert="horz" lIns="0" tIns="0" rIns="0" bIns="0" rtlCol="0">
            <a:noAutofit/>
          </a:bodyPr>
          <a:lstStyle/>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Introduction</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Literature Survey</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Problem Statement</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Proposed System</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Advantages of  Proposed System</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Conclusion and Future Work</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Implementation Snapshots</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GB" sz="2200" b="1" dirty="0">
                <a:latin typeface="Times New Roman" pitchFamily="18" charset="0"/>
                <a:cs typeface="Times New Roman" pitchFamily="18" charset="0"/>
              </a:rPr>
              <a:t>References</a:t>
            </a:r>
          </a:p>
          <a:p>
            <a:pPr marL="1257300" lvl="2" indent="-342900">
              <a:lnSpc>
                <a:spcPct val="150000"/>
              </a:lnSpc>
              <a:spcBef>
                <a:spcPct val="20000"/>
              </a:spcBef>
              <a:buFont typeface="Arial" pitchFamily="34" charset="0"/>
              <a:buChar char="•"/>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endParaRPr lang="en-GB" sz="2200" b="1"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7AD8-C0B5-445E-8ACA-176001B4C656}"/>
              </a:ext>
            </a:extLst>
          </p:cNvPr>
          <p:cNvSpPr>
            <a:spLocks noGrp="1"/>
          </p:cNvSpPr>
          <p:nvPr>
            <p:ph type="title"/>
          </p:nvPr>
        </p:nvSpPr>
        <p:spPr/>
        <p:txBody>
          <a:bodyPr/>
          <a:lstStyle/>
          <a:p>
            <a:r>
              <a:rPr lang="en-US" dirty="0"/>
              <a:t>4.Polling</a:t>
            </a:r>
            <a:endParaRPr lang="en-IN" dirty="0"/>
          </a:p>
        </p:txBody>
      </p:sp>
      <p:pic>
        <p:nvPicPr>
          <p:cNvPr id="5" name="Content Placeholder 4">
            <a:extLst>
              <a:ext uri="{FF2B5EF4-FFF2-40B4-BE49-F238E27FC236}">
                <a16:creationId xmlns:a16="http://schemas.microsoft.com/office/drawing/2014/main" id="{DE249E17-377D-42B6-BA2D-77FE72A517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154"/>
          <a:stretch/>
        </p:blipFill>
        <p:spPr>
          <a:xfrm>
            <a:off x="228601" y="1295400"/>
            <a:ext cx="6629399" cy="4648200"/>
          </a:xfrm>
        </p:spPr>
      </p:pic>
      <p:pic>
        <p:nvPicPr>
          <p:cNvPr id="7" name="Picture 6">
            <a:extLst>
              <a:ext uri="{FF2B5EF4-FFF2-40B4-BE49-F238E27FC236}">
                <a16:creationId xmlns:a16="http://schemas.microsoft.com/office/drawing/2014/main" id="{EEA69BBA-FA31-4CAC-B8C5-B143AF7B5379}"/>
              </a:ext>
            </a:extLst>
          </p:cNvPr>
          <p:cNvPicPr>
            <a:picLocks noChangeAspect="1"/>
          </p:cNvPicPr>
          <p:nvPr/>
        </p:nvPicPr>
        <p:blipFill rotWithShape="1">
          <a:blip r:embed="rId3">
            <a:extLst>
              <a:ext uri="{28A0092B-C50C-407E-A947-70E740481C1C}">
                <a14:useLocalDpi xmlns:a14="http://schemas.microsoft.com/office/drawing/2010/main" val="0"/>
              </a:ext>
            </a:extLst>
          </a:blip>
          <a:srcRect b="5480"/>
          <a:stretch/>
        </p:blipFill>
        <p:spPr>
          <a:xfrm>
            <a:off x="7010400" y="1295401"/>
            <a:ext cx="4952999" cy="4648199"/>
          </a:xfrm>
          <a:prstGeom prst="rect">
            <a:avLst/>
          </a:prstGeom>
        </p:spPr>
      </p:pic>
    </p:spTree>
    <p:extLst>
      <p:ext uri="{BB962C8B-B14F-4D97-AF65-F5344CB8AC3E}">
        <p14:creationId xmlns:p14="http://schemas.microsoft.com/office/powerpoint/2010/main" val="105754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15F3-A320-46B6-9A7A-2CF599162C7E}"/>
              </a:ext>
            </a:extLst>
          </p:cNvPr>
          <p:cNvSpPr>
            <a:spLocks noGrp="1"/>
          </p:cNvSpPr>
          <p:nvPr>
            <p:ph type="ctrTitle"/>
          </p:nvPr>
        </p:nvSpPr>
        <p:spPr>
          <a:xfrm>
            <a:off x="533400" y="152400"/>
            <a:ext cx="8825658" cy="861420"/>
          </a:xfrm>
        </p:spPr>
        <p:txBody>
          <a:bodyPr/>
          <a:lstStyle/>
          <a:p>
            <a:r>
              <a:rPr lang="en-US" sz="3600" dirty="0"/>
              <a:t>5.Answer</a:t>
            </a:r>
            <a:endParaRPr lang="en-IN" sz="3600" dirty="0"/>
          </a:p>
        </p:txBody>
      </p:sp>
      <p:pic>
        <p:nvPicPr>
          <p:cNvPr id="5" name="Picture 4">
            <a:extLst>
              <a:ext uri="{FF2B5EF4-FFF2-40B4-BE49-F238E27FC236}">
                <a16:creationId xmlns:a16="http://schemas.microsoft.com/office/drawing/2014/main" id="{FFF6B1C5-6B31-42DA-8874-E05049A2B551}"/>
              </a:ext>
            </a:extLst>
          </p:cNvPr>
          <p:cNvPicPr>
            <a:picLocks noChangeAspect="1"/>
          </p:cNvPicPr>
          <p:nvPr/>
        </p:nvPicPr>
        <p:blipFill rotWithShape="1">
          <a:blip r:embed="rId2">
            <a:extLst>
              <a:ext uri="{28A0092B-C50C-407E-A947-70E740481C1C}">
                <a14:useLocalDpi xmlns:a14="http://schemas.microsoft.com/office/drawing/2010/main" val="0"/>
              </a:ext>
            </a:extLst>
          </a:blip>
          <a:srcRect b="6836"/>
          <a:stretch/>
        </p:blipFill>
        <p:spPr>
          <a:xfrm>
            <a:off x="914400" y="1219200"/>
            <a:ext cx="9829800" cy="4876800"/>
          </a:xfrm>
          <a:prstGeom prst="rect">
            <a:avLst/>
          </a:prstGeom>
        </p:spPr>
      </p:pic>
    </p:spTree>
    <p:extLst>
      <p:ext uri="{BB962C8B-B14F-4D97-AF65-F5344CB8AC3E}">
        <p14:creationId xmlns:p14="http://schemas.microsoft.com/office/powerpoint/2010/main" val="264404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B9A0-4BF0-4BF8-8954-9B38AC5A9C08}"/>
              </a:ext>
            </a:extLst>
          </p:cNvPr>
          <p:cNvSpPr>
            <a:spLocks noGrp="1"/>
          </p:cNvSpPr>
          <p:nvPr>
            <p:ph type="ctrTitle"/>
          </p:nvPr>
        </p:nvSpPr>
        <p:spPr>
          <a:xfrm>
            <a:off x="304800" y="152400"/>
            <a:ext cx="8825658" cy="1119781"/>
          </a:xfrm>
        </p:spPr>
        <p:txBody>
          <a:bodyPr/>
          <a:lstStyle/>
          <a:p>
            <a:r>
              <a:rPr lang="en-US" sz="4200" dirty="0"/>
              <a:t>6.Assembly and Feedback</a:t>
            </a:r>
            <a:endParaRPr lang="en-IN" sz="4200" dirty="0"/>
          </a:p>
        </p:txBody>
      </p:sp>
      <p:pic>
        <p:nvPicPr>
          <p:cNvPr id="5" name="Picture 4">
            <a:extLst>
              <a:ext uri="{FF2B5EF4-FFF2-40B4-BE49-F238E27FC236}">
                <a16:creationId xmlns:a16="http://schemas.microsoft.com/office/drawing/2014/main" id="{CA639E01-963A-4C61-B722-3D48FF2932DC}"/>
              </a:ext>
            </a:extLst>
          </p:cNvPr>
          <p:cNvPicPr>
            <a:picLocks noChangeAspect="1"/>
          </p:cNvPicPr>
          <p:nvPr/>
        </p:nvPicPr>
        <p:blipFill rotWithShape="1">
          <a:blip r:embed="rId2">
            <a:extLst>
              <a:ext uri="{28A0092B-C50C-407E-A947-70E740481C1C}">
                <a14:useLocalDpi xmlns:a14="http://schemas.microsoft.com/office/drawing/2010/main" val="0"/>
              </a:ext>
            </a:extLst>
          </a:blip>
          <a:srcRect b="5374"/>
          <a:stretch/>
        </p:blipFill>
        <p:spPr>
          <a:xfrm>
            <a:off x="564729" y="1447800"/>
            <a:ext cx="5378871" cy="5047339"/>
          </a:xfrm>
          <a:prstGeom prst="rect">
            <a:avLst/>
          </a:prstGeom>
        </p:spPr>
      </p:pic>
      <p:pic>
        <p:nvPicPr>
          <p:cNvPr id="7" name="Picture 6">
            <a:extLst>
              <a:ext uri="{FF2B5EF4-FFF2-40B4-BE49-F238E27FC236}">
                <a16:creationId xmlns:a16="http://schemas.microsoft.com/office/drawing/2014/main" id="{DED1C698-59DC-4D16-888C-48B3279713AD}"/>
              </a:ext>
            </a:extLst>
          </p:cNvPr>
          <p:cNvPicPr>
            <a:picLocks noChangeAspect="1"/>
          </p:cNvPicPr>
          <p:nvPr/>
        </p:nvPicPr>
        <p:blipFill rotWithShape="1">
          <a:blip r:embed="rId3">
            <a:extLst>
              <a:ext uri="{28A0092B-C50C-407E-A947-70E740481C1C}">
                <a14:useLocalDpi xmlns:a14="http://schemas.microsoft.com/office/drawing/2010/main" val="0"/>
              </a:ext>
            </a:extLst>
          </a:blip>
          <a:srcRect b="12437"/>
          <a:stretch/>
        </p:blipFill>
        <p:spPr>
          <a:xfrm>
            <a:off x="6120558" y="1460938"/>
            <a:ext cx="6019800" cy="5034201"/>
          </a:xfrm>
          <a:prstGeom prst="rect">
            <a:avLst/>
          </a:prstGeom>
        </p:spPr>
      </p:pic>
    </p:spTree>
    <p:extLst>
      <p:ext uri="{BB962C8B-B14F-4D97-AF65-F5344CB8AC3E}">
        <p14:creationId xmlns:p14="http://schemas.microsoft.com/office/powerpoint/2010/main" val="8540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6F8A-6744-4F2F-91FA-10498B2517A7}"/>
              </a:ext>
            </a:extLst>
          </p:cNvPr>
          <p:cNvSpPr>
            <a:spLocks noGrp="1"/>
          </p:cNvSpPr>
          <p:nvPr>
            <p:ph type="title"/>
          </p:nvPr>
        </p:nvSpPr>
        <p:spPr/>
        <p:txBody>
          <a:bodyPr/>
          <a:lstStyle/>
          <a:p>
            <a:r>
              <a:rPr lang="en-US" dirty="0"/>
              <a:t>7.RTI</a:t>
            </a:r>
            <a:endParaRPr lang="en-IN" dirty="0"/>
          </a:p>
        </p:txBody>
      </p:sp>
      <p:pic>
        <p:nvPicPr>
          <p:cNvPr id="6" name="Content Placeholder 5">
            <a:extLst>
              <a:ext uri="{FF2B5EF4-FFF2-40B4-BE49-F238E27FC236}">
                <a16:creationId xmlns:a16="http://schemas.microsoft.com/office/drawing/2014/main" id="{6F99309B-52DB-4EAD-A06F-62D4E34D8E1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357"/>
          <a:stretch/>
        </p:blipFill>
        <p:spPr>
          <a:xfrm>
            <a:off x="457200" y="1524000"/>
            <a:ext cx="5257799" cy="4572000"/>
          </a:xfrm>
        </p:spPr>
      </p:pic>
      <p:pic>
        <p:nvPicPr>
          <p:cNvPr id="8" name="Content Placeholder 7">
            <a:extLst>
              <a:ext uri="{FF2B5EF4-FFF2-40B4-BE49-F238E27FC236}">
                <a16:creationId xmlns:a16="http://schemas.microsoft.com/office/drawing/2014/main" id="{4C54D1BB-A761-438F-AD36-B2B85A5E692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357"/>
          <a:stretch/>
        </p:blipFill>
        <p:spPr>
          <a:xfrm>
            <a:off x="6096000" y="1524000"/>
            <a:ext cx="5638799" cy="4572000"/>
          </a:xfrm>
        </p:spPr>
      </p:pic>
    </p:spTree>
    <p:extLst>
      <p:ext uri="{BB962C8B-B14F-4D97-AF65-F5344CB8AC3E}">
        <p14:creationId xmlns:p14="http://schemas.microsoft.com/office/powerpoint/2010/main" val="1254820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A070-2006-4903-AE1C-595FA9C4174D}"/>
              </a:ext>
            </a:extLst>
          </p:cNvPr>
          <p:cNvSpPr>
            <a:spLocks noGrp="1"/>
          </p:cNvSpPr>
          <p:nvPr>
            <p:ph type="ctrTitle"/>
          </p:nvPr>
        </p:nvSpPr>
        <p:spPr>
          <a:xfrm>
            <a:off x="457200" y="228600"/>
            <a:ext cx="8825658" cy="814981"/>
          </a:xfrm>
        </p:spPr>
        <p:txBody>
          <a:bodyPr/>
          <a:lstStyle/>
          <a:p>
            <a:r>
              <a:rPr lang="en-US" sz="3600" u="sng" dirty="0">
                <a:latin typeface="Times New Roman" panose="02020603050405020304" pitchFamily="18" charset="0"/>
                <a:cs typeface="Times New Roman" panose="02020603050405020304" pitchFamily="18" charset="0"/>
              </a:rPr>
              <a:t>REPRESENTATIVE:</a:t>
            </a:r>
            <a:endParaRPr lang="en-IN" sz="3600" u="sng" dirty="0">
              <a:latin typeface="Times New Roman" panose="02020603050405020304" pitchFamily="18" charset="0"/>
              <a:cs typeface="Times New Roman" panose="02020603050405020304" pitchFamily="18" charset="0"/>
            </a:endParaRPr>
          </a:p>
        </p:txBody>
      </p:sp>
      <p:sp>
        <p:nvSpPr>
          <p:cNvPr id="13" name="Subtitle 12">
            <a:extLst>
              <a:ext uri="{FF2B5EF4-FFF2-40B4-BE49-F238E27FC236}">
                <a16:creationId xmlns:a16="http://schemas.microsoft.com/office/drawing/2014/main" id="{10E988F7-C43D-475D-A4D8-442CAE448FC8}"/>
              </a:ext>
            </a:extLst>
          </p:cNvPr>
          <p:cNvSpPr>
            <a:spLocks noGrp="1"/>
          </p:cNvSpPr>
          <p:nvPr>
            <p:ph type="subTitle" idx="1"/>
          </p:nvPr>
        </p:nvSpPr>
        <p:spPr>
          <a:xfrm>
            <a:off x="838200" y="1447800"/>
            <a:ext cx="5931645" cy="4343400"/>
          </a:xfrm>
        </p:spPr>
        <p:txBody>
          <a:bodyPr/>
          <a:lstStyle/>
          <a:p>
            <a:pPr marL="342900" indent="-342900">
              <a:buFont typeface="Arial" panose="020B0604020202020204" pitchFamily="34" charset="0"/>
              <a:buChar char="•"/>
            </a:pPr>
            <a:r>
              <a:rPr lang="en-US" cap="none" dirty="0">
                <a:solidFill>
                  <a:schemeClr val="tx1"/>
                </a:solidFill>
                <a:latin typeface="Times New Roman" panose="02020603050405020304" pitchFamily="18" charset="0"/>
                <a:cs typeface="Times New Roman" panose="02020603050405020304" pitchFamily="18" charset="0"/>
              </a:rPr>
              <a:t>The  Representative gets all the news updates about his constituency.</a:t>
            </a:r>
          </a:p>
          <a:p>
            <a:endParaRPr lang="en-US" cap="none"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cap="none" dirty="0">
                <a:solidFill>
                  <a:schemeClr val="tx1"/>
                </a:solidFill>
                <a:latin typeface="Times New Roman" panose="02020603050405020304" pitchFamily="18" charset="0"/>
                <a:cs typeface="Times New Roman" panose="02020603050405020304" pitchFamily="18" charset="0"/>
              </a:rPr>
              <a:t>He can view the complaints registered under his constituency by the public and thus understand the seriousness of the issue.</a:t>
            </a:r>
          </a:p>
          <a:p>
            <a:endParaRPr lang="en-US" cap="none"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cap="none" dirty="0">
                <a:solidFill>
                  <a:schemeClr val="tx1"/>
                </a:solidFill>
                <a:latin typeface="Times New Roman" panose="02020603050405020304" pitchFamily="18" charset="0"/>
                <a:cs typeface="Times New Roman" panose="02020603050405020304" pitchFamily="18" charset="0"/>
              </a:rPr>
              <a:t>He can know the views of public with the development happening in his constituency in Q&amp;A Section.</a:t>
            </a:r>
          </a:p>
        </p:txBody>
      </p:sp>
      <p:pic>
        <p:nvPicPr>
          <p:cNvPr id="15" name="Picture 14">
            <a:extLst>
              <a:ext uri="{FF2B5EF4-FFF2-40B4-BE49-F238E27FC236}">
                <a16:creationId xmlns:a16="http://schemas.microsoft.com/office/drawing/2014/main" id="{801E56F4-9B79-43C7-A486-747E79791408}"/>
              </a:ext>
            </a:extLst>
          </p:cNvPr>
          <p:cNvPicPr>
            <a:picLocks noChangeAspect="1"/>
          </p:cNvPicPr>
          <p:nvPr/>
        </p:nvPicPr>
        <p:blipFill rotWithShape="1">
          <a:blip r:embed="rId2">
            <a:extLst>
              <a:ext uri="{28A0092B-C50C-407E-A947-70E740481C1C}">
                <a14:useLocalDpi xmlns:a14="http://schemas.microsoft.com/office/drawing/2010/main" val="0"/>
              </a:ext>
            </a:extLst>
          </a:blip>
          <a:srcRect r="24132" b="5195"/>
          <a:stretch/>
        </p:blipFill>
        <p:spPr>
          <a:xfrm>
            <a:off x="7010400" y="838200"/>
            <a:ext cx="4876799" cy="5562599"/>
          </a:xfrm>
          <a:prstGeom prst="rect">
            <a:avLst/>
          </a:prstGeom>
        </p:spPr>
      </p:pic>
    </p:spTree>
    <p:extLst>
      <p:ext uri="{BB962C8B-B14F-4D97-AF65-F5344CB8AC3E}">
        <p14:creationId xmlns:p14="http://schemas.microsoft.com/office/powerpoint/2010/main" val="158843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DE97-2D3E-488D-A30D-AC443FBA65AD}"/>
              </a:ext>
            </a:extLst>
          </p:cNvPr>
          <p:cNvSpPr>
            <a:spLocks noGrp="1"/>
          </p:cNvSpPr>
          <p:nvPr>
            <p:ph type="title"/>
          </p:nvPr>
        </p:nvSpPr>
        <p:spPr/>
        <p:txBody>
          <a:bodyPr/>
          <a:lstStyle/>
          <a:p>
            <a:r>
              <a:rPr lang="en-US" dirty="0"/>
              <a:t>1.Q and A</a:t>
            </a:r>
            <a:endParaRPr lang="en-IN" dirty="0"/>
          </a:p>
        </p:txBody>
      </p:sp>
      <p:pic>
        <p:nvPicPr>
          <p:cNvPr id="19" name="Picture 18">
            <a:extLst>
              <a:ext uri="{FF2B5EF4-FFF2-40B4-BE49-F238E27FC236}">
                <a16:creationId xmlns:a16="http://schemas.microsoft.com/office/drawing/2014/main" id="{45A5B62B-3EC3-46B2-8AA1-64316D187D04}"/>
              </a:ext>
            </a:extLst>
          </p:cNvPr>
          <p:cNvPicPr>
            <a:picLocks noChangeAspect="1"/>
          </p:cNvPicPr>
          <p:nvPr/>
        </p:nvPicPr>
        <p:blipFill rotWithShape="1">
          <a:blip r:embed="rId2">
            <a:extLst>
              <a:ext uri="{28A0092B-C50C-407E-A947-70E740481C1C}">
                <a14:useLocalDpi xmlns:a14="http://schemas.microsoft.com/office/drawing/2010/main" val="0"/>
              </a:ext>
            </a:extLst>
          </a:blip>
          <a:srcRect b="12720"/>
          <a:stretch/>
        </p:blipFill>
        <p:spPr>
          <a:xfrm>
            <a:off x="990600" y="1524000"/>
            <a:ext cx="9281928" cy="4394123"/>
          </a:xfrm>
          <a:prstGeom prst="rect">
            <a:avLst/>
          </a:prstGeom>
        </p:spPr>
      </p:pic>
    </p:spTree>
    <p:extLst>
      <p:ext uri="{BB962C8B-B14F-4D97-AF65-F5344CB8AC3E}">
        <p14:creationId xmlns:p14="http://schemas.microsoft.com/office/powerpoint/2010/main" val="2357385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73F8-9258-49D5-B55C-478B4A6B547F}"/>
              </a:ext>
            </a:extLst>
          </p:cNvPr>
          <p:cNvSpPr>
            <a:spLocks noGrp="1"/>
          </p:cNvSpPr>
          <p:nvPr>
            <p:ph type="ctrTitle"/>
          </p:nvPr>
        </p:nvSpPr>
        <p:spPr>
          <a:xfrm>
            <a:off x="381000" y="228600"/>
            <a:ext cx="8825658" cy="985839"/>
          </a:xfrm>
        </p:spPr>
        <p:txBody>
          <a:bodyPr/>
          <a:lstStyle/>
          <a:p>
            <a:r>
              <a:rPr lang="en-US" sz="4200" dirty="0"/>
              <a:t>2.Complaints</a:t>
            </a:r>
            <a:endParaRPr lang="en-IN" sz="4200" dirty="0"/>
          </a:p>
        </p:txBody>
      </p:sp>
      <p:pic>
        <p:nvPicPr>
          <p:cNvPr id="4" name="Content Placeholder 12">
            <a:extLst>
              <a:ext uri="{FF2B5EF4-FFF2-40B4-BE49-F238E27FC236}">
                <a16:creationId xmlns:a16="http://schemas.microsoft.com/office/drawing/2014/main" id="{CC4C5556-B2A0-4D0D-9954-3E1273C284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15"/>
          <a:stretch/>
        </p:blipFill>
        <p:spPr>
          <a:xfrm>
            <a:off x="1371600" y="1371600"/>
            <a:ext cx="8381999" cy="4724400"/>
          </a:xfrm>
        </p:spPr>
      </p:pic>
      <p:pic>
        <p:nvPicPr>
          <p:cNvPr id="8" name="Picture 7">
            <a:extLst>
              <a:ext uri="{FF2B5EF4-FFF2-40B4-BE49-F238E27FC236}">
                <a16:creationId xmlns:a16="http://schemas.microsoft.com/office/drawing/2014/main" id="{1029CA13-D086-4C67-B6E5-20CF7739E059}"/>
              </a:ext>
            </a:extLst>
          </p:cNvPr>
          <p:cNvPicPr>
            <a:picLocks noChangeAspect="1"/>
          </p:cNvPicPr>
          <p:nvPr/>
        </p:nvPicPr>
        <p:blipFill rotWithShape="1">
          <a:blip r:embed="rId3">
            <a:extLst>
              <a:ext uri="{28A0092B-C50C-407E-A947-70E740481C1C}">
                <a14:useLocalDpi xmlns:a14="http://schemas.microsoft.com/office/drawing/2010/main" val="0"/>
              </a:ext>
            </a:extLst>
          </a:blip>
          <a:srcRect b="11200"/>
          <a:stretch/>
        </p:blipFill>
        <p:spPr>
          <a:xfrm>
            <a:off x="990600" y="1371600"/>
            <a:ext cx="9677400" cy="5105400"/>
          </a:xfrm>
          <a:prstGeom prst="rect">
            <a:avLst/>
          </a:prstGeom>
        </p:spPr>
      </p:pic>
    </p:spTree>
    <p:extLst>
      <p:ext uri="{BB962C8B-B14F-4D97-AF65-F5344CB8AC3E}">
        <p14:creationId xmlns:p14="http://schemas.microsoft.com/office/powerpoint/2010/main" val="412805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q"/>
            </a:pPr>
            <a:r>
              <a:rPr lang="en-US" sz="3600" dirty="0">
                <a:latin typeface="Times New Roman" pitchFamily="18" charset="0"/>
                <a:cs typeface="Times New Roman" pitchFamily="18" charset="0"/>
              </a:rPr>
              <a:t>CONCLUSION</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672387" y="1331259"/>
            <a:ext cx="8946541" cy="4195481"/>
          </a:xfrm>
        </p:spPr>
        <p:txBody>
          <a:bodyPr>
            <a:normAutofit fontScale="62500" lnSpcReduction="20000"/>
          </a:bodyPr>
          <a:lstStyle/>
          <a:p>
            <a:pPr marL="0" indent="0" algn="just">
              <a:lnSpc>
                <a:spcPct val="170000"/>
              </a:lnSpc>
              <a:buNone/>
            </a:pPr>
            <a:r>
              <a:rPr lang="en-US" sz="2900" dirty="0">
                <a:latin typeface="Times New Roman" panose="02020603050405020304" pitchFamily="18" charset="0"/>
                <a:cs typeface="Times New Roman" pitchFamily="18" charset="0"/>
              </a:rPr>
              <a:t>It is also aimed at creating a common platform for citizens to crowd source governance ideas from citizens also.</a:t>
            </a:r>
            <a:r>
              <a:rPr lang="en-US" sz="2900" baseline="30000" dirty="0">
                <a:latin typeface="Times New Roman" panose="02020603050405020304" pitchFamily="18" charset="0"/>
                <a:cs typeface="Times New Roman" pitchFamily="18" charset="0"/>
              </a:rPr>
              <a:t> </a:t>
            </a:r>
            <a:r>
              <a:rPr lang="en-US" sz="2900" dirty="0">
                <a:latin typeface="Times New Roman" panose="02020603050405020304" pitchFamily="18" charset="0"/>
                <a:cs typeface="Times New Roman" pitchFamily="18" charset="0"/>
              </a:rPr>
              <a:t>Creates awareness about rising public issues by registering complaints Helps politicians to maintain accountability. Gives information about RTI.</a:t>
            </a:r>
          </a:p>
          <a:p>
            <a:pPr marL="0" indent="0" algn="just">
              <a:lnSpc>
                <a:spcPct val="170000"/>
              </a:lnSpc>
              <a:buNone/>
            </a:pPr>
            <a:endParaRPr lang="en-US" sz="2900" baseline="30000" dirty="0">
              <a:latin typeface="Times New Roman" panose="02020603050405020304" pitchFamily="18" charset="0"/>
              <a:cs typeface="Times New Roman" pitchFamily="18" charset="0"/>
            </a:endParaRPr>
          </a:p>
          <a:p>
            <a:pPr marL="0" indent="0" algn="just">
              <a:buNone/>
            </a:pPr>
            <a:endParaRPr lang="en-US" sz="2400" baseline="30000" dirty="0">
              <a:latin typeface="Times New Roman" pitchFamily="18" charset="0"/>
              <a:cs typeface="Times New Roman" pitchFamily="18" charset="0"/>
            </a:endParaRPr>
          </a:p>
          <a:p>
            <a:pPr algn="just">
              <a:buClr>
                <a:schemeClr val="tx1"/>
              </a:buClr>
              <a:buFont typeface="Wingdings" panose="05000000000000000000" pitchFamily="2" charset="2"/>
              <a:buChar char="q"/>
            </a:pPr>
            <a:r>
              <a:rPr lang="en-US" sz="3600" dirty="0">
                <a:latin typeface="Times New Roman" pitchFamily="18" charset="0"/>
                <a:cs typeface="Times New Roman" pitchFamily="18" charset="0"/>
              </a:rPr>
              <a:t>FUTURE WORK</a:t>
            </a:r>
          </a:p>
          <a:p>
            <a:pPr algn="just">
              <a:lnSpc>
                <a:spcPct val="150000"/>
              </a:lnSpc>
              <a:spcAft>
                <a:spcPts val="800"/>
              </a:spcAft>
              <a:buClr>
                <a:schemeClr val="tx1"/>
              </a:buClr>
            </a:pPr>
            <a:r>
              <a:rPr lang="en-IN" sz="2900" dirty="0">
                <a:effectLst/>
                <a:latin typeface="Times New Roman" panose="02020603050405020304" pitchFamily="18" charset="0"/>
                <a:ea typeface="Calibri" panose="020F0502020204030204" pitchFamily="34" charset="0"/>
                <a:cs typeface="Times New Roman" panose="02020603050405020304" pitchFamily="18" charset="0"/>
              </a:rPr>
              <a:t>Aadhar authentication API can be used for verifying the common man who has to register.</a:t>
            </a:r>
          </a:p>
          <a:p>
            <a:pPr algn="just">
              <a:lnSpc>
                <a:spcPct val="150000"/>
              </a:lnSpc>
              <a:spcAft>
                <a:spcPts val="800"/>
              </a:spcAft>
              <a:buClr>
                <a:schemeClr val="tx1"/>
              </a:buClr>
            </a:pPr>
            <a:r>
              <a:rPr lang="en-IN" sz="2900" dirty="0">
                <a:effectLst/>
                <a:latin typeface="Times New Roman" panose="02020603050405020304" pitchFamily="18" charset="0"/>
                <a:ea typeface="Calibri" panose="020F0502020204030204" pitchFamily="34" charset="0"/>
                <a:cs typeface="Times New Roman" panose="02020603050405020304" pitchFamily="18" charset="0"/>
              </a:rPr>
              <a:t>Login can be facilitated through social networking sites such as Facebook.</a:t>
            </a:r>
          </a:p>
          <a:p>
            <a:pPr>
              <a:lnSpc>
                <a:spcPct val="107000"/>
              </a:lnSpc>
              <a:spcAft>
                <a:spcPts val="800"/>
              </a:spcAft>
              <a:buClr>
                <a:schemeClr val="tx1"/>
              </a:buClr>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sz="3600" baseline="30000" dirty="0">
              <a:latin typeface="Times New Roman" pitchFamily="18" charset="0"/>
              <a:cs typeface="Times New Roman" pitchFamily="18" charset="0"/>
            </a:endParaRPr>
          </a:p>
          <a:p>
            <a:pPr marL="0" indent="0" algn="just">
              <a:buNone/>
            </a:pPr>
            <a:endParaRPr lang="en-US" sz="2400" baseline="30000" dirty="0">
              <a:latin typeface="Times New Roman" pitchFamily="18" charset="0"/>
              <a:cs typeface="Times New Roman" pitchFamily="18" charset="0"/>
            </a:endParaRPr>
          </a:p>
          <a:p>
            <a:pPr marL="82296" indent="0">
              <a:buNone/>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866924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latin typeface="Andalus" panose="02020603050405020304" pitchFamily="18" charset="-78"/>
                <a:cs typeface="Andalus" panose="02020603050405020304" pitchFamily="18" charset="-78"/>
              </a:rPr>
              <a:pPr/>
              <a:t>28</a:t>
            </a:fld>
            <a:endParaRPr lang="en-US" dirty="0">
              <a:latin typeface="Andalus" panose="02020603050405020304" pitchFamily="18" charset="-78"/>
              <a:cs typeface="Andalus" panose="02020603050405020304" pitchFamily="18" charset="-78"/>
            </a:endParaRPr>
          </a:p>
        </p:txBody>
      </p:sp>
      <p:pic>
        <p:nvPicPr>
          <p:cNvPr id="14" name="Picture 13">
            <a:extLst>
              <a:ext uri="{FF2B5EF4-FFF2-40B4-BE49-F238E27FC236}">
                <a16:creationId xmlns:a16="http://schemas.microsoft.com/office/drawing/2014/main" id="{751D8571-B1D8-45D4-AA41-4A37FCEC7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159" y="838200"/>
            <a:ext cx="8745141" cy="4953000"/>
          </a:xfrm>
          <a:prstGeom prst="rect">
            <a:avLst/>
          </a:prstGeom>
        </p:spPr>
      </p:pic>
    </p:spTree>
    <p:extLst>
      <p:ext uri="{BB962C8B-B14F-4D97-AF65-F5344CB8AC3E}">
        <p14:creationId xmlns:p14="http://schemas.microsoft.com/office/powerpoint/2010/main" val="388975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lvl="2" indent="-571500" algn="l" rtl="0">
              <a:spcBef>
                <a:spcPct val="0"/>
              </a:spcBef>
              <a:buFont typeface="Wingdings" panose="05000000000000000000" pitchFamily="2" charset="2"/>
              <a:buChar char="q"/>
            </a:pPr>
            <a:r>
              <a:rPr lang="en-GB" sz="3600" b="1" u="sng" dirty="0">
                <a:latin typeface="Times New Roman" pitchFamily="18" charset="0"/>
                <a:cs typeface="Times New Roman" pitchFamily="18" charset="0"/>
              </a:rPr>
              <a:t>Introduction:</a:t>
            </a:r>
            <a:br>
              <a:rPr lang="en-GB" sz="2200" b="1" dirty="0">
                <a:latin typeface="Times New Roman" pitchFamily="18" charset="0"/>
                <a:cs typeface="Times New Roman" pitchFamily="18" charset="0"/>
              </a:rPr>
            </a:br>
            <a:endParaRPr lang="en-IN" dirty="0"/>
          </a:p>
        </p:txBody>
      </p:sp>
      <p:sp>
        <p:nvSpPr>
          <p:cNvPr id="3" name="Content Placeholder 2"/>
          <p:cNvSpPr>
            <a:spLocks noGrp="1"/>
          </p:cNvSpPr>
          <p:nvPr>
            <p:ph idx="1"/>
          </p:nvPr>
        </p:nvSpPr>
        <p:spPr>
          <a:xfrm>
            <a:off x="1752600" y="1447801"/>
            <a:ext cx="9525000" cy="4800599"/>
          </a:xfrm>
        </p:spPr>
        <p:txBody>
          <a:bodyPr>
            <a:normAutofit/>
          </a:bodyPr>
          <a:lstStyle/>
          <a:p>
            <a:r>
              <a:rPr lang="en-US" dirty="0">
                <a:latin typeface="Times New Roman" panose="02020603050405020304" pitchFamily="18" charset="0"/>
                <a:cs typeface="Times New Roman" panose="02020603050405020304" pitchFamily="18" charset="0"/>
              </a:rPr>
              <a:t>Ours is the largest democracy.</a:t>
            </a:r>
          </a:p>
          <a:p>
            <a:r>
              <a:rPr lang="en-US" dirty="0">
                <a:latin typeface="Times New Roman" panose="02020603050405020304" pitchFamily="18" charset="0"/>
                <a:cs typeface="Times New Roman" panose="02020603050405020304" pitchFamily="18" charset="0"/>
              </a:rPr>
              <a:t>Representatives are selected in regular intervals.</a:t>
            </a:r>
          </a:p>
          <a:p>
            <a:r>
              <a:rPr lang="en-US" dirty="0">
                <a:latin typeface="Times New Roman" panose="02020603050405020304" pitchFamily="18" charset="0"/>
                <a:cs typeface="Times New Roman" panose="02020603050405020304" pitchFamily="18" charset="0"/>
              </a:rPr>
              <a:t>But all the problems are not reached to the representatives.</a:t>
            </a:r>
          </a:p>
          <a:p>
            <a:r>
              <a:rPr lang="en-US" dirty="0">
                <a:latin typeface="Times New Roman" panose="02020603050405020304" pitchFamily="18" charset="0"/>
                <a:cs typeface="Times New Roman" panose="02020603050405020304" pitchFamily="18" charset="0"/>
              </a:rPr>
              <a:t>There is a communication gap.</a:t>
            </a:r>
          </a:p>
          <a:p>
            <a:r>
              <a:rPr lang="en-US" dirty="0">
                <a:latin typeface="Times New Roman" panose="02020603050405020304" pitchFamily="18" charset="0"/>
                <a:cs typeface="Times New Roman" panose="02020603050405020304" pitchFamily="18" charset="0"/>
              </a:rPr>
              <a:t>Even if the problems are reached , sometimes ignored.</a:t>
            </a:r>
          </a:p>
          <a:p>
            <a:r>
              <a:rPr lang="en-US" dirty="0">
                <a:latin typeface="Times New Roman" panose="02020603050405020304" pitchFamily="18" charset="0"/>
                <a:cs typeface="Times New Roman" panose="02020603050405020304" pitchFamily="18" charset="0"/>
              </a:rPr>
              <a:t>We have a solution for these problems.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15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6217"/>
            <a:ext cx="9252323" cy="771983"/>
          </a:xfrm>
        </p:spPr>
        <p:txBody>
          <a:bodyPr/>
          <a:lstStyle/>
          <a:p>
            <a:pPr marL="571500" lvl="2" indent="-571500" algn="l" rtl="0">
              <a:spcBef>
                <a:spcPct val="0"/>
              </a:spcBef>
              <a:buFont typeface="Wingdings" panose="05000000000000000000" pitchFamily="2" charset="2"/>
              <a:buChar char="q"/>
            </a:pPr>
            <a:r>
              <a:rPr lang="en-GB" sz="3600" b="1" u="sng" dirty="0">
                <a:latin typeface="Times New Roman" pitchFamily="18" charset="0"/>
                <a:cs typeface="Times New Roman" pitchFamily="18" charset="0"/>
              </a:rPr>
              <a:t>Literature Survey:</a:t>
            </a:r>
            <a:br>
              <a:rPr lang="en-GB" sz="2200" b="1" dirty="0">
                <a:latin typeface="Times New Roman" pitchFamily="18" charset="0"/>
                <a:cs typeface="Times New Roman" pitchFamily="18" charset="0"/>
              </a:rPr>
            </a:br>
            <a:endParaRPr lang="en-IN" dirty="0"/>
          </a:p>
        </p:txBody>
      </p:sp>
      <p:graphicFrame>
        <p:nvGraphicFramePr>
          <p:cNvPr id="4" name="Table 4">
            <a:extLst>
              <a:ext uri="{FF2B5EF4-FFF2-40B4-BE49-F238E27FC236}">
                <a16:creationId xmlns:a16="http://schemas.microsoft.com/office/drawing/2014/main" id="{45C13D5F-7EE6-4343-9AC1-9CEA38028350}"/>
              </a:ext>
            </a:extLst>
          </p:cNvPr>
          <p:cNvGraphicFramePr>
            <a:graphicFrameLocks noGrp="1"/>
          </p:cNvGraphicFramePr>
          <p:nvPr>
            <p:ph idx="1"/>
            <p:extLst>
              <p:ext uri="{D42A27DB-BD31-4B8C-83A1-F6EECF244321}">
                <p14:modId xmlns:p14="http://schemas.microsoft.com/office/powerpoint/2010/main" val="1719552633"/>
              </p:ext>
            </p:extLst>
          </p:nvPr>
        </p:nvGraphicFramePr>
        <p:xfrm>
          <a:off x="357352" y="914400"/>
          <a:ext cx="10783889" cy="6363708"/>
        </p:xfrm>
        <a:graphic>
          <a:graphicData uri="http://schemas.openxmlformats.org/drawingml/2006/table">
            <a:tbl>
              <a:tblPr firstRow="1" bandRow="1">
                <a:tableStyleId>{5C22544A-7EE6-4342-B048-85BDC9FD1C3A}</a:tableStyleId>
              </a:tblPr>
              <a:tblGrid>
                <a:gridCol w="1363739">
                  <a:extLst>
                    <a:ext uri="{9D8B030D-6E8A-4147-A177-3AD203B41FA5}">
                      <a16:colId xmlns:a16="http://schemas.microsoft.com/office/drawing/2014/main" val="3594625496"/>
                    </a:ext>
                  </a:extLst>
                </a:gridCol>
                <a:gridCol w="3613800">
                  <a:extLst>
                    <a:ext uri="{9D8B030D-6E8A-4147-A177-3AD203B41FA5}">
                      <a16:colId xmlns:a16="http://schemas.microsoft.com/office/drawing/2014/main" val="2497992491"/>
                    </a:ext>
                  </a:extLst>
                </a:gridCol>
                <a:gridCol w="3054224">
                  <a:extLst>
                    <a:ext uri="{9D8B030D-6E8A-4147-A177-3AD203B41FA5}">
                      <a16:colId xmlns:a16="http://schemas.microsoft.com/office/drawing/2014/main" val="678874577"/>
                    </a:ext>
                  </a:extLst>
                </a:gridCol>
                <a:gridCol w="2752126">
                  <a:extLst>
                    <a:ext uri="{9D8B030D-6E8A-4147-A177-3AD203B41FA5}">
                      <a16:colId xmlns:a16="http://schemas.microsoft.com/office/drawing/2014/main" val="4225939526"/>
                    </a:ext>
                  </a:extLst>
                </a:gridCol>
              </a:tblGrid>
              <a:tr h="694428">
                <a:tc>
                  <a:txBody>
                    <a:bodyPr/>
                    <a:lstStyle/>
                    <a:p>
                      <a:r>
                        <a:rPr lang="en-US" dirty="0"/>
                        <a:t>Sl.no</a:t>
                      </a:r>
                      <a:endParaRPr lang="en-IN" dirty="0"/>
                    </a:p>
                  </a:txBody>
                  <a:tcPr/>
                </a:tc>
                <a:tc>
                  <a:txBody>
                    <a:bodyPr/>
                    <a:lstStyle/>
                    <a:p>
                      <a:r>
                        <a:rPr lang="en-US" dirty="0"/>
                        <a:t>Title-Author name-</a:t>
                      </a:r>
                    </a:p>
                    <a:p>
                      <a:r>
                        <a:rPr lang="en-US" dirty="0"/>
                        <a:t>Date of publish</a:t>
                      </a:r>
                      <a:endParaRPr lang="en-IN" dirty="0"/>
                    </a:p>
                  </a:txBody>
                  <a:tcPr/>
                </a:tc>
                <a:tc>
                  <a:txBody>
                    <a:bodyPr/>
                    <a:lstStyle/>
                    <a:p>
                      <a:r>
                        <a:rPr lang="en-US" dirty="0"/>
                        <a:t>Methodology</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3574441186"/>
                  </a:ext>
                </a:extLst>
              </a:tr>
              <a:tr h="3219889">
                <a:tc>
                  <a:txBody>
                    <a:bodyPr/>
                    <a:lstStyle/>
                    <a:p>
                      <a:pPr algn="ctr"/>
                      <a:r>
                        <a:rPr lang="en-US" dirty="0"/>
                        <a:t>1</a:t>
                      </a:r>
                      <a:endParaRPr lang="en-IN" dirty="0"/>
                    </a:p>
                  </a:txBody>
                  <a:tcPr/>
                </a:tc>
                <a:tc>
                  <a:txBody>
                    <a:bodyPr/>
                    <a:lstStyle/>
                    <a:p>
                      <a:r>
                        <a:rPr lang="en-IN" sz="1800" kern="1200" dirty="0">
                          <a:solidFill>
                            <a:schemeClr val="dk1"/>
                          </a:solidFill>
                          <a:effectLst/>
                          <a:latin typeface="+mn-lt"/>
                          <a:ea typeface="+mn-ea"/>
                          <a:cs typeface="+mn-cs"/>
                        </a:rPr>
                        <a:t>Incredible India Application</a:t>
                      </a:r>
                    </a:p>
                    <a:p>
                      <a:r>
                        <a:rPr lang="en-IN" sz="1800" kern="1200" dirty="0">
                          <a:solidFill>
                            <a:schemeClr val="dk1"/>
                          </a:solidFill>
                          <a:effectLst/>
                          <a:latin typeface="+mn-lt"/>
                          <a:ea typeface="+mn-ea"/>
                          <a:cs typeface="+mn-cs"/>
                        </a:rPr>
                        <a:t>by</a:t>
                      </a:r>
                    </a:p>
                    <a:p>
                      <a:r>
                        <a:rPr lang="en-IN" sz="1800" kern="1200" dirty="0">
                          <a:solidFill>
                            <a:schemeClr val="dk1"/>
                          </a:solidFill>
                          <a:effectLst/>
                          <a:latin typeface="+mn-lt"/>
                          <a:ea typeface="+mn-ea"/>
                          <a:cs typeface="+mn-cs"/>
                        </a:rPr>
                        <a:t>Mr. K.J. Alphonso</a:t>
                      </a:r>
                    </a:p>
                    <a:p>
                      <a:endParaRPr lang="en-IN"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27-September -2019</a:t>
                      </a:r>
                      <a:endParaRPr lang="en-IN" sz="1800" dirty="0"/>
                    </a:p>
                  </a:txBody>
                  <a:tcPr/>
                </a:tc>
                <a:tc>
                  <a:txBody>
                    <a:bodyPr/>
                    <a:lstStyle/>
                    <a:p>
                      <a:r>
                        <a:rPr lang="en-IN" sz="1800" kern="1200" dirty="0">
                          <a:solidFill>
                            <a:schemeClr val="dk1"/>
                          </a:solidFill>
                          <a:effectLst/>
                          <a:latin typeface="+mn-lt"/>
                          <a:ea typeface="+mn-ea"/>
                          <a:cs typeface="+mn-cs"/>
                        </a:rPr>
                        <a:t>App is an effort by the tourism ministry to update domestic and international travellers about registered service providers, recommended places, and warnings of fraud and approved travel agents. The users can use location-based services for information on the place they are visiting and also plan their itineraries on the app.</a:t>
                      </a:r>
                      <a:endParaRPr lang="en-IN" sz="1800" dirty="0"/>
                    </a:p>
                  </a:txBody>
                  <a:tcPr/>
                </a:tc>
                <a:tc>
                  <a:txBody>
                    <a:bodyPr/>
                    <a:lstStyle/>
                    <a:p>
                      <a:r>
                        <a:rPr lang="en-IN" sz="1800" kern="1200" dirty="0">
                          <a:solidFill>
                            <a:schemeClr val="dk1"/>
                          </a:solidFill>
                          <a:effectLst/>
                          <a:latin typeface="+mn-lt"/>
                          <a:ea typeface="+mn-ea"/>
                          <a:cs typeface="+mn-cs"/>
                        </a:rPr>
                        <a:t>when it comes to usage, the app is not very nifty and often lags. The user interface is also pretty monotonous and could do with a facelift.</a:t>
                      </a:r>
                      <a:endParaRPr lang="en-IN" sz="1800" dirty="0"/>
                    </a:p>
                  </a:txBody>
                  <a:tcPr/>
                </a:tc>
                <a:extLst>
                  <a:ext uri="{0D108BD9-81ED-4DB2-BD59-A6C34878D82A}">
                    <a16:rowId xmlns:a16="http://schemas.microsoft.com/office/drawing/2014/main" val="1740763514"/>
                  </a:ext>
                </a:extLst>
              </a:tr>
              <a:tr h="1724483">
                <a:tc>
                  <a:txBody>
                    <a:bodyPr/>
                    <a:lstStyle/>
                    <a:p>
                      <a:pPr algn="ctr"/>
                      <a:r>
                        <a:rPr lang="en-US" dirty="0"/>
                        <a:t>2</a:t>
                      </a:r>
                      <a:endParaRPr lang="en-IN" dirty="0"/>
                    </a:p>
                  </a:txBody>
                  <a:tcPr/>
                </a:tc>
                <a:tc>
                  <a:txBody>
                    <a:bodyPr/>
                    <a:lstStyle/>
                    <a:p>
                      <a:r>
                        <a:rPr lang="en-IN" sz="1800" kern="1200" dirty="0">
                          <a:solidFill>
                            <a:schemeClr val="dk1"/>
                          </a:solidFill>
                          <a:effectLst/>
                          <a:latin typeface="+mn-lt"/>
                          <a:ea typeface="+mn-ea"/>
                          <a:cs typeface="+mn-cs"/>
                        </a:rPr>
                        <a:t>MEA (Ministry of External Affairs) application</a:t>
                      </a:r>
                    </a:p>
                    <a:p>
                      <a:endParaRPr lang="en-IN"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9-December-2014</a:t>
                      </a:r>
                      <a:endParaRPr lang="en-IN"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Gives information about ministry’s services and activities. This is a pretty user-friendly application.</a:t>
                      </a:r>
                    </a:p>
                    <a:p>
                      <a:endParaRPr lang="en-IN" sz="1800" dirty="0"/>
                    </a:p>
                  </a:txBody>
                  <a:tcPr/>
                </a:tc>
                <a:tc>
                  <a:txBody>
                    <a:bodyPr/>
                    <a:lstStyle/>
                    <a:p>
                      <a:r>
                        <a:rPr lang="en-IN" sz="1800" kern="1200" dirty="0">
                          <a:solidFill>
                            <a:schemeClr val="dk1"/>
                          </a:solidFill>
                          <a:effectLst/>
                          <a:latin typeface="+mn-lt"/>
                          <a:ea typeface="+mn-ea"/>
                          <a:cs typeface="+mn-cs"/>
                        </a:rPr>
                        <a:t>The app is not very nifty and often lags.</a:t>
                      </a:r>
                    </a:p>
                    <a:p>
                      <a:r>
                        <a:rPr lang="en-IN" sz="1800" kern="1200" dirty="0">
                          <a:solidFill>
                            <a:schemeClr val="dk1"/>
                          </a:solidFill>
                          <a:effectLst/>
                          <a:latin typeface="+mn-lt"/>
                          <a:ea typeface="+mn-ea"/>
                          <a:cs typeface="+mn-cs"/>
                        </a:rPr>
                        <a:t>Not concerned about minute issues about minute constituencies.</a:t>
                      </a:r>
                    </a:p>
                    <a:p>
                      <a:endParaRPr lang="en-IN" sz="1800" dirty="0"/>
                    </a:p>
                  </a:txBody>
                  <a:tcPr/>
                </a:tc>
                <a:extLst>
                  <a:ext uri="{0D108BD9-81ED-4DB2-BD59-A6C34878D82A}">
                    <a16:rowId xmlns:a16="http://schemas.microsoft.com/office/drawing/2014/main" val="3182707607"/>
                  </a:ext>
                </a:extLst>
              </a:tr>
            </a:tbl>
          </a:graphicData>
        </a:graphic>
      </p:graphicFrame>
    </p:spTree>
    <p:extLst>
      <p:ext uri="{BB962C8B-B14F-4D97-AF65-F5344CB8AC3E}">
        <p14:creationId xmlns:p14="http://schemas.microsoft.com/office/powerpoint/2010/main" val="1621045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lvl="2" indent="-571500" algn="l" rtl="0">
              <a:spcBef>
                <a:spcPct val="0"/>
              </a:spcBef>
              <a:buFont typeface="Wingdings" panose="05000000000000000000" pitchFamily="2" charset="2"/>
              <a:buChar char="q"/>
            </a:pPr>
            <a:r>
              <a:rPr lang="en-GB" sz="3600" b="1" u="sng" dirty="0">
                <a:latin typeface="Times New Roman" pitchFamily="18" charset="0"/>
                <a:cs typeface="Times New Roman" pitchFamily="18" charset="0"/>
              </a:rPr>
              <a:t>Problem Statement:</a:t>
            </a:r>
            <a:br>
              <a:rPr lang="en-GB" sz="2200" b="1" dirty="0">
                <a:latin typeface="Times New Roman" pitchFamily="18" charset="0"/>
                <a:cs typeface="Times New Roman" pitchFamily="18" charset="0"/>
              </a:rPr>
            </a:br>
            <a:endParaRPr lang="en-IN" dirty="0"/>
          </a:p>
        </p:txBody>
      </p:sp>
      <p:sp>
        <p:nvSpPr>
          <p:cNvPr id="8" name="TextBox 7">
            <a:extLst>
              <a:ext uri="{FF2B5EF4-FFF2-40B4-BE49-F238E27FC236}">
                <a16:creationId xmlns:a16="http://schemas.microsoft.com/office/drawing/2014/main" id="{E84CAF80-92EA-452E-8815-55D951872C42}"/>
              </a:ext>
            </a:extLst>
          </p:cNvPr>
          <p:cNvSpPr txBox="1"/>
          <p:nvPr/>
        </p:nvSpPr>
        <p:spPr>
          <a:xfrm>
            <a:off x="2008710" y="1374968"/>
            <a:ext cx="7391400" cy="4524315"/>
          </a:xfrm>
          <a:prstGeom prst="rect">
            <a:avLst/>
          </a:prstGeom>
          <a:noFill/>
        </p:spPr>
        <p:txBody>
          <a:bodyPr wrap="square">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Not all our problems are reaching the government. Even if they do, the results are null or not satisfactory.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And most of the times they are ignored. And the process to file a complaint is quite old and is time consuming. Citizens have disengaged and stopped holding elected officials accountable to representing their interests.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Most people in this country feel like their voice and their vote don’t count, so why should they bother? The local representatives don’t come to know what the real problem is.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The main objective of our application is to connect the Citizens to the Parliamentarians.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2609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8A49-71A7-4A1A-A19F-73C56A698645}"/>
              </a:ext>
            </a:extLst>
          </p:cNvPr>
          <p:cNvSpPr>
            <a:spLocks noGrp="1"/>
          </p:cNvSpPr>
          <p:nvPr>
            <p:ph type="title"/>
          </p:nvPr>
        </p:nvSpPr>
        <p:spPr/>
        <p:txBody>
          <a:bodyPr/>
          <a:lstStyle/>
          <a:p>
            <a:pPr marL="571500" indent="-571500">
              <a:buFont typeface="Wingdings" panose="05000000000000000000" pitchFamily="2" charset="2"/>
              <a:buChar char="q"/>
            </a:pPr>
            <a:r>
              <a:rPr lang="en-US" sz="3600" b="1" u="sng" dirty="0"/>
              <a:t>Proposed System:</a:t>
            </a:r>
            <a:endParaRPr lang="en-IN" sz="3600" b="1" u="sng" dirty="0"/>
          </a:p>
        </p:txBody>
      </p:sp>
      <p:sp>
        <p:nvSpPr>
          <p:cNvPr id="3" name="Text Placeholder 2">
            <a:extLst>
              <a:ext uri="{FF2B5EF4-FFF2-40B4-BE49-F238E27FC236}">
                <a16:creationId xmlns:a16="http://schemas.microsoft.com/office/drawing/2014/main" id="{D9486170-D6AD-45B9-B90A-DF1A7FE4973F}"/>
              </a:ext>
            </a:extLst>
          </p:cNvPr>
          <p:cNvSpPr>
            <a:spLocks noGrp="1"/>
          </p:cNvSpPr>
          <p:nvPr>
            <p:ph type="body" idx="1"/>
          </p:nvPr>
        </p:nvSpPr>
        <p:spPr>
          <a:xfrm>
            <a:off x="228600" y="1905000"/>
            <a:ext cx="4396338" cy="576262"/>
          </a:xfrm>
        </p:spPr>
        <p:txBody>
          <a:bodyPr/>
          <a:lstStyle/>
          <a:p>
            <a:r>
              <a:rPr lang="en-US" dirty="0"/>
              <a:t>PEP’s main features are:</a:t>
            </a:r>
            <a:endParaRPr lang="en-IN" dirty="0"/>
          </a:p>
        </p:txBody>
      </p:sp>
      <p:sp>
        <p:nvSpPr>
          <p:cNvPr id="4" name="Content Placeholder 3">
            <a:extLst>
              <a:ext uri="{FF2B5EF4-FFF2-40B4-BE49-F238E27FC236}">
                <a16:creationId xmlns:a16="http://schemas.microsoft.com/office/drawing/2014/main" id="{0CF20200-A0AD-488C-8125-E63DC0E99682}"/>
              </a:ext>
            </a:extLst>
          </p:cNvPr>
          <p:cNvSpPr>
            <a:spLocks noGrp="1"/>
          </p:cNvSpPr>
          <p:nvPr>
            <p:ph sz="half" idx="2"/>
          </p:nvPr>
        </p:nvSpPr>
        <p:spPr>
          <a:xfrm>
            <a:off x="304800" y="2533014"/>
            <a:ext cx="4396339" cy="3741738"/>
          </a:xfrm>
        </p:spPr>
        <p:txBody>
          <a:bodyPr>
            <a:normAutofit fontScale="25000" lnSpcReduction="20000"/>
          </a:bodyPr>
          <a:lstStyle/>
          <a:p>
            <a:pPr marL="457200" lvl="0" indent="-457200">
              <a:lnSpc>
                <a:spcPct val="200000"/>
              </a:lnSpc>
              <a:buClrTx/>
              <a:buFont typeface="+mj-lt"/>
              <a:buAutoNum type="arabicPeriod"/>
            </a:pPr>
            <a:r>
              <a:rPr lang="en-US" sz="7200" dirty="0">
                <a:latin typeface="Times New Roman" panose="02020603050405020304" pitchFamily="18" charset="0"/>
                <a:cs typeface="Times New Roman" panose="02020603050405020304" pitchFamily="18" charset="0"/>
              </a:rPr>
              <a:t>News Feed</a:t>
            </a:r>
            <a:endParaRPr lang="en-IN" sz="7200" dirty="0">
              <a:latin typeface="Times New Roman" panose="02020603050405020304" pitchFamily="18" charset="0"/>
              <a:cs typeface="Times New Roman" panose="02020603050405020304" pitchFamily="18" charset="0"/>
            </a:endParaRPr>
          </a:p>
          <a:p>
            <a:pPr marL="457200" lvl="0" indent="-457200">
              <a:lnSpc>
                <a:spcPct val="200000"/>
              </a:lnSpc>
              <a:buClrTx/>
              <a:buFont typeface="+mj-lt"/>
              <a:buAutoNum type="arabicPeriod"/>
            </a:pPr>
            <a:r>
              <a:rPr lang="en-US" sz="7200" dirty="0">
                <a:latin typeface="Times New Roman" panose="02020603050405020304" pitchFamily="18" charset="0"/>
                <a:cs typeface="Times New Roman" panose="02020603050405020304" pitchFamily="18" charset="0"/>
              </a:rPr>
              <a:t>Assembly</a:t>
            </a:r>
            <a:endParaRPr lang="en-IN" sz="7200" dirty="0">
              <a:latin typeface="Times New Roman" panose="02020603050405020304" pitchFamily="18" charset="0"/>
              <a:cs typeface="Times New Roman" panose="02020603050405020304" pitchFamily="18" charset="0"/>
            </a:endParaRPr>
          </a:p>
          <a:p>
            <a:pPr marL="457200" lvl="0" indent="-457200">
              <a:lnSpc>
                <a:spcPct val="200000"/>
              </a:lnSpc>
              <a:buClrTx/>
              <a:buFont typeface="+mj-lt"/>
              <a:buAutoNum type="arabicPeriod"/>
            </a:pPr>
            <a:r>
              <a:rPr lang="en-US" sz="7200" dirty="0">
                <a:latin typeface="Times New Roman" panose="02020603050405020304" pitchFamily="18" charset="0"/>
                <a:cs typeface="Times New Roman" panose="02020603050405020304" pitchFamily="18" charset="0"/>
              </a:rPr>
              <a:t>Complaints</a:t>
            </a:r>
          </a:p>
          <a:p>
            <a:pPr marL="457200" lvl="0" indent="-457200">
              <a:lnSpc>
                <a:spcPct val="200000"/>
              </a:lnSpc>
              <a:buClrTx/>
              <a:buFont typeface="+mj-lt"/>
              <a:buAutoNum type="arabicPeriod"/>
            </a:pPr>
            <a:r>
              <a:rPr lang="en-IN" sz="7200" dirty="0">
                <a:latin typeface="Times New Roman" panose="02020603050405020304" pitchFamily="18" charset="0"/>
                <a:cs typeface="Times New Roman" panose="02020603050405020304" pitchFamily="18" charset="0"/>
              </a:rPr>
              <a:t>Query and Answers</a:t>
            </a:r>
          </a:p>
          <a:p>
            <a:pPr marL="457200" lvl="0" indent="-457200">
              <a:lnSpc>
                <a:spcPct val="200000"/>
              </a:lnSpc>
              <a:buClrTx/>
              <a:buFont typeface="+mj-lt"/>
              <a:buAutoNum type="arabicPeriod"/>
            </a:pPr>
            <a:r>
              <a:rPr lang="en-US" sz="7200" dirty="0">
                <a:latin typeface="Times New Roman" panose="02020603050405020304" pitchFamily="18" charset="0"/>
                <a:cs typeface="Times New Roman" panose="02020603050405020304" pitchFamily="18" charset="0"/>
              </a:rPr>
              <a:t>Polling</a:t>
            </a:r>
            <a:endParaRPr lang="en-IN" sz="7200" dirty="0">
              <a:latin typeface="Times New Roman" panose="02020603050405020304" pitchFamily="18" charset="0"/>
              <a:cs typeface="Times New Roman" panose="02020603050405020304" pitchFamily="18" charset="0"/>
            </a:endParaRPr>
          </a:p>
          <a:p>
            <a:pPr marL="457200" lvl="0" indent="-457200">
              <a:lnSpc>
                <a:spcPct val="200000"/>
              </a:lnSpc>
              <a:buClrTx/>
              <a:buFont typeface="+mj-lt"/>
              <a:buAutoNum type="arabicPeriod"/>
            </a:pPr>
            <a:r>
              <a:rPr lang="en-US" sz="7200" dirty="0">
                <a:latin typeface="Times New Roman" panose="02020603050405020304" pitchFamily="18" charset="0"/>
                <a:cs typeface="Times New Roman" panose="02020603050405020304" pitchFamily="18" charset="0"/>
              </a:rPr>
              <a:t>RTI</a:t>
            </a:r>
            <a:endParaRPr lang="en-IN" sz="7200" dirty="0">
              <a:latin typeface="Times New Roman" panose="02020603050405020304" pitchFamily="18" charset="0"/>
              <a:cs typeface="Times New Roman" panose="02020603050405020304" pitchFamily="18" charset="0"/>
            </a:endParaRPr>
          </a:p>
          <a:p>
            <a:endParaRPr lang="en-IN" dirty="0"/>
          </a:p>
        </p:txBody>
      </p:sp>
      <p:sp>
        <p:nvSpPr>
          <p:cNvPr id="5" name="Text Placeholder 4">
            <a:extLst>
              <a:ext uri="{FF2B5EF4-FFF2-40B4-BE49-F238E27FC236}">
                <a16:creationId xmlns:a16="http://schemas.microsoft.com/office/drawing/2014/main" id="{A83D7727-397D-4B7E-BC84-B2D5A14B4DAF}"/>
              </a:ext>
            </a:extLst>
          </p:cNvPr>
          <p:cNvSpPr>
            <a:spLocks noGrp="1"/>
          </p:cNvSpPr>
          <p:nvPr>
            <p:ph type="body" sz="quarter" idx="3"/>
          </p:nvPr>
        </p:nvSpPr>
        <p:spPr>
          <a:xfrm>
            <a:off x="6324600" y="1834198"/>
            <a:ext cx="4396339" cy="576262"/>
          </a:xfrm>
        </p:spPr>
        <p:txBody>
          <a:bodyPr/>
          <a:lstStyle/>
          <a:p>
            <a:r>
              <a:rPr lang="en-US" dirty="0"/>
              <a:t>Advantages:</a:t>
            </a:r>
            <a:endParaRPr lang="en-IN" dirty="0"/>
          </a:p>
        </p:txBody>
      </p:sp>
      <p:sp>
        <p:nvSpPr>
          <p:cNvPr id="6" name="Content Placeholder 5">
            <a:extLst>
              <a:ext uri="{FF2B5EF4-FFF2-40B4-BE49-F238E27FC236}">
                <a16:creationId xmlns:a16="http://schemas.microsoft.com/office/drawing/2014/main" id="{B5A45679-7881-47D4-8E9F-A2301E0F4A54}"/>
              </a:ext>
            </a:extLst>
          </p:cNvPr>
          <p:cNvSpPr>
            <a:spLocks noGrp="1"/>
          </p:cNvSpPr>
          <p:nvPr>
            <p:ph sz="quarter" idx="4"/>
          </p:nvPr>
        </p:nvSpPr>
        <p:spPr>
          <a:xfrm>
            <a:off x="5334001" y="2514600"/>
            <a:ext cx="6400800" cy="3890682"/>
          </a:xfrm>
        </p:spPr>
        <p:txBody>
          <a:bodyPr>
            <a:normAutofit fontScale="25000" lnSpcReduction="20000"/>
          </a:bodyPr>
          <a:lstStyle/>
          <a:p>
            <a:pPr>
              <a:lnSpc>
                <a:spcPct val="150000"/>
              </a:lnSpc>
              <a:buClr>
                <a:schemeClr val="tx2">
                  <a:lumMod val="10000"/>
                </a:schemeClr>
              </a:buClr>
              <a:buFont typeface="Wingdings" panose="05000000000000000000" pitchFamily="2" charset="2"/>
              <a:buChar char="ü"/>
            </a:pPr>
            <a:r>
              <a:rPr lang="en-US" sz="8000" dirty="0">
                <a:latin typeface="Times New Roman" pitchFamily="18" charset="0"/>
                <a:cs typeface="Times New Roman" pitchFamily="18" charset="0"/>
              </a:rPr>
              <a:t>Our endeavor to promote the active participation of Indian citizens in their country's governance and development.</a:t>
            </a:r>
          </a:p>
          <a:p>
            <a:pPr>
              <a:lnSpc>
                <a:spcPct val="150000"/>
              </a:lnSpc>
              <a:buClr>
                <a:schemeClr val="tx2">
                  <a:lumMod val="10000"/>
                </a:schemeClr>
              </a:buClr>
              <a:buFont typeface="Wingdings" panose="05000000000000000000" pitchFamily="2" charset="2"/>
              <a:buChar char="ü"/>
            </a:pPr>
            <a:r>
              <a:rPr lang="en-US" sz="8000" dirty="0">
                <a:latin typeface="Times New Roman" pitchFamily="18" charset="0"/>
                <a:cs typeface="Times New Roman" pitchFamily="18" charset="0"/>
              </a:rPr>
              <a:t>Concerned about the minute issues about the constituencies where existing system somewhere fails.</a:t>
            </a:r>
          </a:p>
          <a:p>
            <a:pPr>
              <a:lnSpc>
                <a:spcPct val="150000"/>
              </a:lnSpc>
              <a:buClr>
                <a:schemeClr val="tx2">
                  <a:lumMod val="10000"/>
                </a:schemeClr>
              </a:buClr>
              <a:buFont typeface="Wingdings" panose="05000000000000000000" pitchFamily="2" charset="2"/>
              <a:buChar char="ü"/>
            </a:pPr>
            <a:r>
              <a:rPr lang="en-US" sz="8000" dirty="0">
                <a:latin typeface="Times New Roman" pitchFamily="18" charset="0"/>
                <a:cs typeface="Times New Roman" pitchFamily="18" charset="0"/>
              </a:rPr>
              <a:t>Involvement of local representatives.</a:t>
            </a:r>
            <a:endParaRPr lang="en-IN" sz="8000" dirty="0">
              <a:latin typeface="Times New Roman" pitchFamily="18" charset="0"/>
              <a:cs typeface="Times New Roman" pitchFamily="18" charset="0"/>
            </a:endParaRPr>
          </a:p>
          <a:p>
            <a:pPr>
              <a:lnSpc>
                <a:spcPct val="150000"/>
              </a:lnSpc>
              <a:buClr>
                <a:schemeClr val="tx2">
                  <a:lumMod val="10000"/>
                </a:schemeClr>
              </a:buClr>
              <a:buFont typeface="Wingdings" panose="05000000000000000000" pitchFamily="2" charset="2"/>
              <a:buChar char="ü"/>
            </a:pPr>
            <a:r>
              <a:rPr lang="en-US" sz="8000" dirty="0">
                <a:latin typeface="Times New Roman" pitchFamily="18" charset="0"/>
                <a:cs typeface="Times New Roman" pitchFamily="18" charset="0"/>
              </a:rPr>
              <a:t>There is also an option to tell the problems &amp; the same will be acknowledged to the local public representatives.</a:t>
            </a:r>
            <a:endParaRPr lang="en-IN" sz="8000" dirty="0">
              <a:latin typeface="Times New Roman" pitchFamily="18" charset="0"/>
              <a:cs typeface="Times New Roman" pitchFamily="18" charset="0"/>
            </a:endParaRPr>
          </a:p>
          <a:p>
            <a:pPr>
              <a:lnSpc>
                <a:spcPct val="150000"/>
              </a:lnSpc>
              <a:buClr>
                <a:schemeClr val="tx2">
                  <a:lumMod val="10000"/>
                </a:schemeClr>
              </a:buClr>
              <a:buFont typeface="Wingdings" panose="05000000000000000000" pitchFamily="2" charset="2"/>
              <a:buChar char="ü"/>
            </a:pPr>
            <a:r>
              <a:rPr lang="en-US" sz="8000" dirty="0">
                <a:latin typeface="Times New Roman" pitchFamily="18" charset="0"/>
                <a:cs typeface="Times New Roman" pitchFamily="18" charset="0"/>
              </a:rPr>
              <a:t>Other users can up vote it if they feel they are facing the same issue.</a:t>
            </a:r>
            <a:endParaRPr lang="en-IN" sz="8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15671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1320" y="86526"/>
            <a:ext cx="4913076" cy="646331"/>
          </a:xfrm>
          <a:prstGeom prst="rect">
            <a:avLst/>
          </a:prstGeom>
        </p:spPr>
        <p:txBody>
          <a:bodyPr wrap="none">
            <a:spAutoFit/>
          </a:bodyPr>
          <a:lstStyle/>
          <a:p>
            <a:pPr marL="571500" indent="-571500" algn="ctr">
              <a:buFont typeface="Wingdings" panose="05000000000000000000" pitchFamily="2" charset="2"/>
              <a:buChar char="q"/>
            </a:pPr>
            <a:r>
              <a:rPr lang="en-US" sz="3600" b="1" u="sng" dirty="0">
                <a:latin typeface="Times New Roman" pitchFamily="18" charset="0"/>
                <a:cs typeface="Times New Roman" pitchFamily="18" charset="0"/>
              </a:rPr>
              <a:t>System Architecture:</a:t>
            </a:r>
            <a:endParaRPr lang="en-IN" sz="3600" u="sng" dirty="0">
              <a:latin typeface="Times New Roman" pitchFamily="18" charset="0"/>
              <a:cs typeface="Times New Roman"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741" y="4984075"/>
            <a:ext cx="533400" cy="57027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740" y="3454337"/>
            <a:ext cx="554922" cy="5549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0775" y="1981200"/>
            <a:ext cx="560852" cy="560852"/>
          </a:xfrm>
          <a:prstGeom prst="rect">
            <a:avLst/>
          </a:prstGeom>
        </p:spPr>
      </p:pic>
      <p:sp>
        <p:nvSpPr>
          <p:cNvPr id="10" name="TextBox 9"/>
          <p:cNvSpPr txBox="1"/>
          <p:nvPr/>
        </p:nvSpPr>
        <p:spPr>
          <a:xfrm>
            <a:off x="1581457" y="2581160"/>
            <a:ext cx="1006735" cy="261610"/>
          </a:xfrm>
          <a:prstGeom prst="rect">
            <a:avLst/>
          </a:prstGeom>
          <a:noFill/>
        </p:spPr>
        <p:txBody>
          <a:bodyPr wrap="square" rtlCol="0">
            <a:spAutoFit/>
          </a:bodyPr>
          <a:lstStyle/>
          <a:p>
            <a:r>
              <a:rPr lang="en-US" sz="1050" dirty="0"/>
              <a:t>Public</a:t>
            </a:r>
            <a:endParaRPr lang="en-IN" sz="1600" dirty="0"/>
          </a:p>
        </p:txBody>
      </p:sp>
      <p:sp>
        <p:nvSpPr>
          <p:cNvPr id="13" name="TextBox 12"/>
          <p:cNvSpPr txBox="1"/>
          <p:nvPr/>
        </p:nvSpPr>
        <p:spPr>
          <a:xfrm>
            <a:off x="1525669" y="5562600"/>
            <a:ext cx="836532" cy="261610"/>
          </a:xfrm>
          <a:prstGeom prst="rect">
            <a:avLst/>
          </a:prstGeom>
          <a:noFill/>
        </p:spPr>
        <p:txBody>
          <a:bodyPr wrap="square" rtlCol="0">
            <a:spAutoFit/>
          </a:bodyPr>
          <a:lstStyle/>
          <a:p>
            <a:r>
              <a:rPr lang="en-US" sz="1050" dirty="0"/>
              <a:t>Admin</a:t>
            </a:r>
            <a:endParaRPr lang="en-IN" sz="1600" dirty="0"/>
          </a:p>
        </p:txBody>
      </p:sp>
      <p:sp>
        <p:nvSpPr>
          <p:cNvPr id="14" name="TextBox 13"/>
          <p:cNvSpPr txBox="1"/>
          <p:nvPr/>
        </p:nvSpPr>
        <p:spPr>
          <a:xfrm>
            <a:off x="1502650" y="4040310"/>
            <a:ext cx="1164351" cy="253916"/>
          </a:xfrm>
          <a:prstGeom prst="rect">
            <a:avLst/>
          </a:prstGeom>
          <a:noFill/>
        </p:spPr>
        <p:txBody>
          <a:bodyPr wrap="square" rtlCol="0">
            <a:spAutoFit/>
          </a:bodyPr>
          <a:lstStyle/>
          <a:p>
            <a:r>
              <a:rPr lang="en-US" sz="1000" dirty="0"/>
              <a:t>Representative</a:t>
            </a:r>
            <a:endParaRPr lang="en-IN" sz="1000" dirty="0"/>
          </a:p>
        </p:txBody>
      </p:sp>
      <p:cxnSp>
        <p:nvCxnSpPr>
          <p:cNvPr id="16" name="Curved Connector 15"/>
          <p:cNvCxnSpPr/>
          <p:nvPr/>
        </p:nvCxnSpPr>
        <p:spPr>
          <a:xfrm rot="5400000">
            <a:off x="962025" y="3768725"/>
            <a:ext cx="3575050" cy="1270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03741" y="988278"/>
            <a:ext cx="1185510" cy="707886"/>
          </a:xfrm>
          <a:prstGeom prst="rect">
            <a:avLst/>
          </a:prstGeom>
          <a:noFill/>
        </p:spPr>
        <p:txBody>
          <a:bodyPr wrap="square" rtlCol="0">
            <a:spAutoFit/>
          </a:bodyPr>
          <a:lstStyle/>
          <a:p>
            <a:r>
              <a:rPr lang="en-US" sz="2000" dirty="0"/>
              <a:t>END USERS</a:t>
            </a:r>
            <a:endParaRPr lang="en-IN" sz="2000" dirty="0"/>
          </a:p>
        </p:txBody>
      </p:sp>
      <p:cxnSp>
        <p:nvCxnSpPr>
          <p:cNvPr id="21" name="Straight Arrow Connector 20"/>
          <p:cNvCxnSpPr>
            <a:stCxn id="9" idx="3"/>
          </p:cNvCxnSpPr>
          <p:nvPr/>
        </p:nvCxnSpPr>
        <p:spPr>
          <a:xfrm>
            <a:off x="2261628" y="2261626"/>
            <a:ext cx="4815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206285" y="3775075"/>
            <a:ext cx="4815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37142" y="5283512"/>
            <a:ext cx="4815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Picture 25" descr="login-button-png-13.png"/>
          <p:cNvPicPr>
            <a:picLocks noChangeAspect="1"/>
          </p:cNvPicPr>
          <p:nvPr/>
        </p:nvPicPr>
        <p:blipFill>
          <a:blip r:embed="rId5"/>
          <a:stretch>
            <a:fillRect/>
          </a:stretch>
        </p:blipFill>
        <p:spPr>
          <a:xfrm>
            <a:off x="2985222" y="3545991"/>
            <a:ext cx="1079420" cy="321821"/>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9381" y="2052700"/>
            <a:ext cx="504214" cy="506465"/>
          </a:xfrm>
          <a:prstGeom prst="rect">
            <a:avLst/>
          </a:prstGeom>
        </p:spPr>
      </p:pic>
      <p:cxnSp>
        <p:nvCxnSpPr>
          <p:cNvPr id="30" name="Straight Arrow Connector 29"/>
          <p:cNvCxnSpPr/>
          <p:nvPr/>
        </p:nvCxnSpPr>
        <p:spPr>
          <a:xfrm>
            <a:off x="2755900" y="2261626"/>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755900" y="3775075"/>
            <a:ext cx="1613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749550" y="5269210"/>
            <a:ext cx="679450" cy="14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429000" y="4001725"/>
            <a:ext cx="10610" cy="1267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501488" y="2711329"/>
            <a:ext cx="0" cy="6339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343400" y="3162200"/>
            <a:ext cx="568037" cy="113919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cxnSp>
        <p:nvCxnSpPr>
          <p:cNvPr id="54" name="Straight Arrow Connector 53"/>
          <p:cNvCxnSpPr/>
          <p:nvPr/>
        </p:nvCxnSpPr>
        <p:spPr>
          <a:xfrm>
            <a:off x="4064641" y="371600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190194" y="1608870"/>
            <a:ext cx="5257757" cy="3875819"/>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8" name="Straight Arrow Connector 57"/>
          <p:cNvCxnSpPr/>
          <p:nvPr/>
        </p:nvCxnSpPr>
        <p:spPr>
          <a:xfrm>
            <a:off x="4911436" y="3706900"/>
            <a:ext cx="3204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5334000" y="1696164"/>
            <a:ext cx="914400" cy="353888"/>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75000"/>
                    <a:lumOff val="25000"/>
                  </a:schemeClr>
                </a:solidFill>
              </a:rPr>
              <a:t>Get News</a:t>
            </a:r>
          </a:p>
          <a:p>
            <a:pPr algn="ctr"/>
            <a:r>
              <a:rPr lang="en-US" sz="1100" dirty="0">
                <a:solidFill>
                  <a:schemeClr val="bg1">
                    <a:lumMod val="75000"/>
                    <a:lumOff val="25000"/>
                  </a:schemeClr>
                </a:solidFill>
              </a:rPr>
              <a:t>Updates</a:t>
            </a:r>
            <a:endParaRPr lang="en-IN" sz="1100" dirty="0">
              <a:solidFill>
                <a:schemeClr val="bg1">
                  <a:lumMod val="75000"/>
                  <a:lumOff val="25000"/>
                </a:schemeClr>
              </a:solidFill>
            </a:endParaRPr>
          </a:p>
        </p:txBody>
      </p:sp>
      <p:sp>
        <p:nvSpPr>
          <p:cNvPr id="61" name="Rounded Rectangle 60"/>
          <p:cNvSpPr/>
          <p:nvPr/>
        </p:nvSpPr>
        <p:spPr>
          <a:xfrm>
            <a:off x="5350184" y="2153365"/>
            <a:ext cx="914400" cy="372567"/>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Assembly</a:t>
            </a:r>
            <a:endParaRPr lang="en-IN" sz="1200" dirty="0">
              <a:solidFill>
                <a:schemeClr val="bg1">
                  <a:lumMod val="75000"/>
                  <a:lumOff val="25000"/>
                </a:schemeClr>
              </a:solidFill>
            </a:endParaRPr>
          </a:p>
        </p:txBody>
      </p:sp>
      <p:sp>
        <p:nvSpPr>
          <p:cNvPr id="62" name="Rounded Rectangle 61"/>
          <p:cNvSpPr/>
          <p:nvPr/>
        </p:nvSpPr>
        <p:spPr>
          <a:xfrm>
            <a:off x="5315302" y="2594549"/>
            <a:ext cx="1032716" cy="475563"/>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75000"/>
                    <a:lumOff val="25000"/>
                  </a:schemeClr>
                </a:solidFill>
              </a:rPr>
              <a:t>Register</a:t>
            </a:r>
          </a:p>
          <a:p>
            <a:r>
              <a:rPr lang="en-US" sz="1100" dirty="0">
                <a:solidFill>
                  <a:schemeClr val="bg1">
                    <a:lumMod val="75000"/>
                    <a:lumOff val="25000"/>
                  </a:schemeClr>
                </a:solidFill>
              </a:rPr>
              <a:t>Complaints</a:t>
            </a:r>
            <a:endParaRPr lang="en-US" sz="1200" dirty="0">
              <a:solidFill>
                <a:schemeClr val="bg1">
                  <a:lumMod val="75000"/>
                  <a:lumOff val="25000"/>
                </a:schemeClr>
              </a:solidFill>
            </a:endParaRPr>
          </a:p>
        </p:txBody>
      </p:sp>
      <p:sp>
        <p:nvSpPr>
          <p:cNvPr id="63" name="Rounded Rectangle 62"/>
          <p:cNvSpPr/>
          <p:nvPr/>
        </p:nvSpPr>
        <p:spPr>
          <a:xfrm>
            <a:off x="5373786" y="3161102"/>
            <a:ext cx="914400" cy="475564"/>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View &amp;</a:t>
            </a:r>
          </a:p>
          <a:p>
            <a:pPr algn="ctr"/>
            <a:r>
              <a:rPr lang="en-US" sz="1200" dirty="0">
                <a:solidFill>
                  <a:schemeClr val="bg1">
                    <a:lumMod val="75000"/>
                    <a:lumOff val="25000"/>
                  </a:schemeClr>
                </a:solidFill>
              </a:rPr>
              <a:t>Up vote</a:t>
            </a:r>
            <a:endParaRPr lang="en-IN" sz="1200" dirty="0">
              <a:solidFill>
                <a:schemeClr val="bg1">
                  <a:lumMod val="75000"/>
                  <a:lumOff val="25000"/>
                </a:schemeClr>
              </a:solidFill>
            </a:endParaRPr>
          </a:p>
        </p:txBody>
      </p:sp>
      <p:sp>
        <p:nvSpPr>
          <p:cNvPr id="64" name="Rounded Rectangle 63"/>
          <p:cNvSpPr/>
          <p:nvPr/>
        </p:nvSpPr>
        <p:spPr>
          <a:xfrm>
            <a:off x="5373786" y="4208203"/>
            <a:ext cx="914400" cy="4572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RTI</a:t>
            </a:r>
            <a:endParaRPr lang="en-IN" sz="1200" dirty="0">
              <a:solidFill>
                <a:schemeClr val="bg1">
                  <a:lumMod val="75000"/>
                  <a:lumOff val="25000"/>
                </a:schemeClr>
              </a:solidFill>
            </a:endParaRPr>
          </a:p>
        </p:txBody>
      </p:sp>
      <p:sp>
        <p:nvSpPr>
          <p:cNvPr id="31" name="Rounded Rectangle 30"/>
          <p:cNvSpPr/>
          <p:nvPr/>
        </p:nvSpPr>
        <p:spPr>
          <a:xfrm>
            <a:off x="7182364" y="1696164"/>
            <a:ext cx="914400" cy="565462"/>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75000"/>
                    <a:lumOff val="25000"/>
                  </a:schemeClr>
                </a:solidFill>
              </a:rPr>
              <a:t>Get News</a:t>
            </a:r>
          </a:p>
          <a:p>
            <a:pPr algn="ctr"/>
            <a:r>
              <a:rPr lang="en-US" sz="1100" dirty="0">
                <a:solidFill>
                  <a:schemeClr val="bg1">
                    <a:lumMod val="75000"/>
                    <a:lumOff val="25000"/>
                  </a:schemeClr>
                </a:solidFill>
              </a:rPr>
              <a:t>Updates</a:t>
            </a:r>
            <a:endParaRPr lang="en-IN" sz="1100" dirty="0">
              <a:solidFill>
                <a:schemeClr val="bg1">
                  <a:lumMod val="75000"/>
                  <a:lumOff val="25000"/>
                </a:schemeClr>
              </a:solidFill>
            </a:endParaRPr>
          </a:p>
        </p:txBody>
      </p:sp>
      <p:sp>
        <p:nvSpPr>
          <p:cNvPr id="32" name="Rounded Rectangle 31"/>
          <p:cNvSpPr/>
          <p:nvPr/>
        </p:nvSpPr>
        <p:spPr>
          <a:xfrm>
            <a:off x="7250471" y="2482728"/>
            <a:ext cx="914400" cy="738606"/>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Q and A</a:t>
            </a:r>
            <a:endParaRPr lang="en-IN" sz="1200" dirty="0">
              <a:solidFill>
                <a:schemeClr val="bg1">
                  <a:lumMod val="75000"/>
                  <a:lumOff val="25000"/>
                </a:schemeClr>
              </a:solidFill>
            </a:endParaRPr>
          </a:p>
        </p:txBody>
      </p:sp>
      <p:sp>
        <p:nvSpPr>
          <p:cNvPr id="34" name="Rounded Rectangle 33"/>
          <p:cNvSpPr/>
          <p:nvPr/>
        </p:nvSpPr>
        <p:spPr>
          <a:xfrm>
            <a:off x="7130406" y="3636666"/>
            <a:ext cx="1175386" cy="792869"/>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View Complaint </a:t>
            </a:r>
          </a:p>
          <a:p>
            <a:pPr algn="ctr"/>
            <a:r>
              <a:rPr lang="en-US" sz="1200" dirty="0">
                <a:solidFill>
                  <a:schemeClr val="bg1">
                    <a:lumMod val="75000"/>
                    <a:lumOff val="25000"/>
                  </a:schemeClr>
                </a:solidFill>
              </a:rPr>
              <a:t>Section</a:t>
            </a:r>
          </a:p>
        </p:txBody>
      </p:sp>
      <p:sp>
        <p:nvSpPr>
          <p:cNvPr id="35" name="Rounded Rectangle 34"/>
          <p:cNvSpPr/>
          <p:nvPr/>
        </p:nvSpPr>
        <p:spPr>
          <a:xfrm>
            <a:off x="9167873" y="1696164"/>
            <a:ext cx="914400" cy="565462"/>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75000"/>
                    <a:lumOff val="25000"/>
                  </a:schemeClr>
                </a:solidFill>
              </a:rPr>
              <a:t>Add News</a:t>
            </a:r>
          </a:p>
          <a:p>
            <a:pPr algn="ctr"/>
            <a:r>
              <a:rPr lang="en-US" sz="1100" dirty="0">
                <a:solidFill>
                  <a:schemeClr val="bg1">
                    <a:lumMod val="75000"/>
                    <a:lumOff val="25000"/>
                  </a:schemeClr>
                </a:solidFill>
              </a:rPr>
              <a:t>Updates</a:t>
            </a:r>
            <a:endParaRPr lang="en-IN" sz="1100" dirty="0">
              <a:solidFill>
                <a:schemeClr val="bg1">
                  <a:lumMod val="75000"/>
                  <a:lumOff val="25000"/>
                </a:schemeClr>
              </a:solidFill>
            </a:endParaRPr>
          </a:p>
        </p:txBody>
      </p:sp>
      <p:sp>
        <p:nvSpPr>
          <p:cNvPr id="37" name="Rounded Rectangle 36"/>
          <p:cNvSpPr/>
          <p:nvPr/>
        </p:nvSpPr>
        <p:spPr>
          <a:xfrm>
            <a:off x="9037380" y="3065844"/>
            <a:ext cx="1175386" cy="784557"/>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Add and Manage Query</a:t>
            </a:r>
          </a:p>
        </p:txBody>
      </p:sp>
      <p:sp>
        <p:nvSpPr>
          <p:cNvPr id="38" name="Rounded Rectangle 37"/>
          <p:cNvSpPr/>
          <p:nvPr/>
        </p:nvSpPr>
        <p:spPr>
          <a:xfrm>
            <a:off x="9167873" y="4040310"/>
            <a:ext cx="914400" cy="588002"/>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lumOff val="25000"/>
                  </a:schemeClr>
                </a:solidFill>
              </a:rPr>
              <a:t>View Feedbacks</a:t>
            </a:r>
            <a:endParaRPr lang="en-IN" sz="1200" dirty="0">
              <a:solidFill>
                <a:schemeClr val="bg1">
                  <a:lumMod val="75000"/>
                  <a:lumOff val="25000"/>
                </a:schemeClr>
              </a:solidFill>
            </a:endParaRPr>
          </a:p>
        </p:txBody>
      </p:sp>
      <p:sp>
        <p:nvSpPr>
          <p:cNvPr id="4" name="Down Arrow 3"/>
          <p:cNvSpPr/>
          <p:nvPr/>
        </p:nvSpPr>
        <p:spPr>
          <a:xfrm>
            <a:off x="5610033" y="4665404"/>
            <a:ext cx="358572" cy="318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Down Arrow 38"/>
          <p:cNvSpPr/>
          <p:nvPr/>
        </p:nvSpPr>
        <p:spPr>
          <a:xfrm>
            <a:off x="9499244" y="4627637"/>
            <a:ext cx="358572" cy="318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Down Arrow 39"/>
          <p:cNvSpPr/>
          <p:nvPr/>
        </p:nvSpPr>
        <p:spPr>
          <a:xfrm>
            <a:off x="7464096" y="4665403"/>
            <a:ext cx="358572" cy="318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p:cNvSpPr txBox="1"/>
          <p:nvPr/>
        </p:nvSpPr>
        <p:spPr>
          <a:xfrm>
            <a:off x="5369190" y="4976859"/>
            <a:ext cx="1006735" cy="307777"/>
          </a:xfrm>
          <a:prstGeom prst="rect">
            <a:avLst/>
          </a:prstGeom>
          <a:noFill/>
        </p:spPr>
        <p:txBody>
          <a:bodyPr wrap="square" rtlCol="0">
            <a:spAutoFit/>
          </a:bodyPr>
          <a:lstStyle/>
          <a:p>
            <a:r>
              <a:rPr lang="en-US" sz="1400" dirty="0">
                <a:solidFill>
                  <a:schemeClr val="bg1">
                    <a:lumMod val="85000"/>
                    <a:lumOff val="15000"/>
                  </a:schemeClr>
                </a:solidFill>
              </a:rPr>
              <a:t>Public</a:t>
            </a:r>
            <a:endParaRPr lang="en-IN" sz="1400" dirty="0">
              <a:solidFill>
                <a:schemeClr val="bg1">
                  <a:lumMod val="85000"/>
                  <a:lumOff val="15000"/>
                </a:schemeClr>
              </a:solidFill>
            </a:endParaRPr>
          </a:p>
        </p:txBody>
      </p:sp>
      <p:sp>
        <p:nvSpPr>
          <p:cNvPr id="43" name="TextBox 42"/>
          <p:cNvSpPr txBox="1"/>
          <p:nvPr/>
        </p:nvSpPr>
        <p:spPr>
          <a:xfrm>
            <a:off x="7093128" y="5002164"/>
            <a:ext cx="1441273" cy="276999"/>
          </a:xfrm>
          <a:prstGeom prst="rect">
            <a:avLst/>
          </a:prstGeom>
          <a:noFill/>
        </p:spPr>
        <p:txBody>
          <a:bodyPr wrap="square" rtlCol="0">
            <a:spAutoFit/>
          </a:bodyPr>
          <a:lstStyle/>
          <a:p>
            <a:r>
              <a:rPr lang="en-US" sz="1200" dirty="0">
                <a:solidFill>
                  <a:schemeClr val="bg1">
                    <a:lumMod val="85000"/>
                    <a:lumOff val="15000"/>
                  </a:schemeClr>
                </a:solidFill>
              </a:rPr>
              <a:t>Representative</a:t>
            </a:r>
            <a:endParaRPr lang="en-IN" sz="1200" dirty="0">
              <a:solidFill>
                <a:schemeClr val="bg1">
                  <a:lumMod val="85000"/>
                  <a:lumOff val="15000"/>
                </a:schemeClr>
              </a:solidFill>
            </a:endParaRPr>
          </a:p>
        </p:txBody>
      </p:sp>
      <p:sp>
        <p:nvSpPr>
          <p:cNvPr id="44" name="TextBox 43"/>
          <p:cNvSpPr txBox="1"/>
          <p:nvPr/>
        </p:nvSpPr>
        <p:spPr>
          <a:xfrm>
            <a:off x="9218094" y="4949024"/>
            <a:ext cx="836532" cy="307777"/>
          </a:xfrm>
          <a:prstGeom prst="rect">
            <a:avLst/>
          </a:prstGeom>
          <a:noFill/>
        </p:spPr>
        <p:txBody>
          <a:bodyPr wrap="square" rtlCol="0">
            <a:spAutoFit/>
          </a:bodyPr>
          <a:lstStyle/>
          <a:p>
            <a:r>
              <a:rPr lang="en-US" sz="1400" dirty="0">
                <a:solidFill>
                  <a:schemeClr val="bg1">
                    <a:lumMod val="85000"/>
                    <a:lumOff val="15000"/>
                  </a:schemeClr>
                </a:solidFill>
              </a:rPr>
              <a:t>Admin</a:t>
            </a:r>
            <a:endParaRPr lang="en-IN" sz="1400" dirty="0">
              <a:solidFill>
                <a:schemeClr val="bg1">
                  <a:lumMod val="85000"/>
                  <a:lumOff val="15000"/>
                </a:schemeClr>
              </a:solidFill>
            </a:endParaRPr>
          </a:p>
        </p:txBody>
      </p:sp>
      <p:sp>
        <p:nvSpPr>
          <p:cNvPr id="5" name="TextBox 4"/>
          <p:cNvSpPr txBox="1"/>
          <p:nvPr/>
        </p:nvSpPr>
        <p:spPr>
          <a:xfrm>
            <a:off x="2990730" y="1680720"/>
            <a:ext cx="1130299" cy="369332"/>
          </a:xfrm>
          <a:prstGeom prst="rect">
            <a:avLst/>
          </a:prstGeom>
          <a:noFill/>
        </p:spPr>
        <p:txBody>
          <a:bodyPr wrap="square" rtlCol="0">
            <a:spAutoFit/>
          </a:bodyPr>
          <a:lstStyle/>
          <a:p>
            <a:r>
              <a:rPr lang="en-US" dirty="0"/>
              <a:t>Register</a:t>
            </a:r>
            <a:endParaRPr lang="en-IN" dirty="0"/>
          </a:p>
        </p:txBody>
      </p:sp>
      <p:grpSp>
        <p:nvGrpSpPr>
          <p:cNvPr id="46" name="Group 45"/>
          <p:cNvGrpSpPr/>
          <p:nvPr/>
        </p:nvGrpSpPr>
        <p:grpSpPr>
          <a:xfrm>
            <a:off x="6935456" y="5989119"/>
            <a:ext cx="1843389" cy="545715"/>
            <a:chOff x="2147455" y="5302565"/>
            <a:chExt cx="2466109" cy="1444609"/>
          </a:xfrm>
        </p:grpSpPr>
        <p:sp>
          <p:nvSpPr>
            <p:cNvPr id="47" name="Rectangle 46"/>
            <p:cNvSpPr/>
            <p:nvPr/>
          </p:nvSpPr>
          <p:spPr>
            <a:xfrm>
              <a:off x="2147455" y="5417138"/>
              <a:ext cx="2466109" cy="133003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backup_icon.png"/>
            <p:cNvPicPr>
              <a:picLocks noChangeAspect="1"/>
            </p:cNvPicPr>
            <p:nvPr/>
          </p:nvPicPr>
          <p:blipFill>
            <a:blip r:embed="rId7"/>
            <a:stretch>
              <a:fillRect/>
            </a:stretch>
          </p:blipFill>
          <p:spPr>
            <a:xfrm>
              <a:off x="2428960" y="5916013"/>
              <a:ext cx="657454" cy="657454"/>
            </a:xfrm>
            <a:prstGeom prst="rect">
              <a:avLst/>
            </a:prstGeom>
          </p:spPr>
        </p:pic>
        <p:pic>
          <p:nvPicPr>
            <p:cNvPr id="50" name="Picture 49" descr="Server-PNG-Image.png"/>
            <p:cNvPicPr>
              <a:picLocks noChangeAspect="1"/>
            </p:cNvPicPr>
            <p:nvPr/>
          </p:nvPicPr>
          <p:blipFill>
            <a:blip r:embed="rId8"/>
            <a:stretch>
              <a:fillRect/>
            </a:stretch>
          </p:blipFill>
          <p:spPr>
            <a:xfrm>
              <a:off x="3666375" y="5880027"/>
              <a:ext cx="648938" cy="797875"/>
            </a:xfrm>
            <a:prstGeom prst="rect">
              <a:avLst/>
            </a:prstGeom>
          </p:spPr>
        </p:pic>
        <p:sp>
          <p:nvSpPr>
            <p:cNvPr id="51" name="TextBox 50"/>
            <p:cNvSpPr txBox="1"/>
            <p:nvPr/>
          </p:nvSpPr>
          <p:spPr>
            <a:xfrm>
              <a:off x="2147455" y="5302565"/>
              <a:ext cx="1647419" cy="733268"/>
            </a:xfrm>
            <a:prstGeom prst="rect">
              <a:avLst/>
            </a:prstGeom>
            <a:noFill/>
          </p:spPr>
          <p:txBody>
            <a:bodyPr wrap="none" rtlCol="0">
              <a:spAutoFit/>
            </a:bodyPr>
            <a:lstStyle/>
            <a:p>
              <a:r>
                <a:rPr lang="en-US" sz="1200" dirty="0"/>
                <a:t>Backup server</a:t>
              </a:r>
            </a:p>
          </p:txBody>
        </p:sp>
        <p:sp>
          <p:nvSpPr>
            <p:cNvPr id="53" name="TextBox 52"/>
            <p:cNvSpPr txBox="1"/>
            <p:nvPr/>
          </p:nvSpPr>
          <p:spPr>
            <a:xfrm>
              <a:off x="3588327" y="5320248"/>
              <a:ext cx="911849" cy="733268"/>
            </a:xfrm>
            <a:prstGeom prst="rect">
              <a:avLst/>
            </a:prstGeom>
            <a:noFill/>
          </p:spPr>
          <p:txBody>
            <a:bodyPr wrap="none" rtlCol="0">
              <a:spAutoFit/>
            </a:bodyPr>
            <a:lstStyle/>
            <a:p>
              <a:r>
                <a:rPr lang="en-US" sz="1200" dirty="0"/>
                <a:t>Server </a:t>
              </a:r>
            </a:p>
          </p:txBody>
        </p:sp>
      </p:grpSp>
      <p:sp>
        <p:nvSpPr>
          <p:cNvPr id="12" name="Right Brace 11"/>
          <p:cNvSpPr/>
          <p:nvPr/>
        </p:nvSpPr>
        <p:spPr>
          <a:xfrm>
            <a:off x="2563266" y="885021"/>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7" name="Straight Arrow Connector 16"/>
          <p:cNvCxnSpPr>
            <a:cxnSpLocks/>
          </p:cNvCxnSpPr>
          <p:nvPr/>
        </p:nvCxnSpPr>
        <p:spPr>
          <a:xfrm flipH="1" flipV="1">
            <a:off x="2889252" y="1254354"/>
            <a:ext cx="429311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159049" y="793609"/>
            <a:ext cx="1431340" cy="5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29" name="Straight Arrow Connector 28"/>
          <p:cNvCxnSpPr/>
          <p:nvPr/>
        </p:nvCxnSpPr>
        <p:spPr>
          <a:xfrm flipV="1">
            <a:off x="7680482" y="1277542"/>
            <a:ext cx="0" cy="3313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121029" y="885021"/>
            <a:ext cx="984565" cy="369332"/>
          </a:xfrm>
          <a:prstGeom prst="rect">
            <a:avLst/>
          </a:prstGeom>
          <a:noFill/>
        </p:spPr>
        <p:txBody>
          <a:bodyPr wrap="none" rtlCol="0">
            <a:spAutoFit/>
          </a:bodyPr>
          <a:lstStyle/>
          <a:p>
            <a:r>
              <a:rPr lang="en-US" dirty="0"/>
              <a:t>Access</a:t>
            </a:r>
            <a:endParaRPr lang="en-IN" dirty="0"/>
          </a:p>
        </p:txBody>
      </p:sp>
      <p:sp>
        <p:nvSpPr>
          <p:cNvPr id="18" name="Rectangle: Rounded Corners 17">
            <a:extLst>
              <a:ext uri="{FF2B5EF4-FFF2-40B4-BE49-F238E27FC236}">
                <a16:creationId xmlns:a16="http://schemas.microsoft.com/office/drawing/2014/main" id="{71DFFE11-1B71-499B-945B-3B1B5A22A20D}"/>
              </a:ext>
            </a:extLst>
          </p:cNvPr>
          <p:cNvSpPr/>
          <p:nvPr/>
        </p:nvSpPr>
        <p:spPr>
          <a:xfrm>
            <a:off x="5400902" y="3745442"/>
            <a:ext cx="914400" cy="318787"/>
          </a:xfrm>
          <a:prstGeom prst="roundRect">
            <a:avLst>
              <a:gd name="adj" fmla="val 0"/>
            </a:avLst>
          </a:prstGeom>
          <a:solidFill>
            <a:schemeClr val="tx1">
              <a:lumMod val="75000"/>
            </a:schemeClr>
          </a:solid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Answer</a:t>
            </a:r>
            <a:endParaRPr lang="en-IN" dirty="0"/>
          </a:p>
        </p:txBody>
      </p:sp>
      <p:sp>
        <p:nvSpPr>
          <p:cNvPr id="20" name="Rectangle: Rounded Corners 19">
            <a:extLst>
              <a:ext uri="{FF2B5EF4-FFF2-40B4-BE49-F238E27FC236}">
                <a16:creationId xmlns:a16="http://schemas.microsoft.com/office/drawing/2014/main" id="{4FE7271B-0E94-474E-8D27-4D4EF9C81D86}"/>
              </a:ext>
            </a:extLst>
          </p:cNvPr>
          <p:cNvSpPr/>
          <p:nvPr/>
        </p:nvSpPr>
        <p:spPr>
          <a:xfrm>
            <a:off x="9150758" y="2316755"/>
            <a:ext cx="1062008" cy="521200"/>
          </a:xfrm>
          <a:prstGeom prst="roundRect">
            <a:avLst/>
          </a:prstGeom>
          <a:solidFill>
            <a:schemeClr val="tx1">
              <a:lumMod val="75000"/>
            </a:schemeClr>
          </a:solid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news updates</a:t>
            </a:r>
            <a:endParaRPr lang="en-IN" sz="1200" dirty="0"/>
          </a:p>
        </p:txBody>
      </p:sp>
      <p:cxnSp>
        <p:nvCxnSpPr>
          <p:cNvPr id="23" name="Straight Connector 22">
            <a:extLst>
              <a:ext uri="{FF2B5EF4-FFF2-40B4-BE49-F238E27FC236}">
                <a16:creationId xmlns:a16="http://schemas.microsoft.com/office/drawing/2014/main" id="{725FB7F3-B414-44FD-BF5E-5B9117C4B7CD}"/>
              </a:ext>
            </a:extLst>
          </p:cNvPr>
          <p:cNvCxnSpPr>
            <a:stCxn id="56" idx="2"/>
          </p:cNvCxnSpPr>
          <p:nvPr/>
        </p:nvCxnSpPr>
        <p:spPr>
          <a:xfrm>
            <a:off x="7819072" y="5484688"/>
            <a:ext cx="3596" cy="4589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482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9432F-8C86-40C0-BF5F-E8DD127A7BBD}"/>
              </a:ext>
            </a:extLst>
          </p:cNvPr>
          <p:cNvSpPr txBox="1"/>
          <p:nvPr/>
        </p:nvSpPr>
        <p:spPr>
          <a:xfrm>
            <a:off x="1828800" y="76201"/>
            <a:ext cx="6705600" cy="646331"/>
          </a:xfrm>
          <a:prstGeom prst="rect">
            <a:avLst/>
          </a:prstGeom>
          <a:noFill/>
        </p:spPr>
        <p:txBody>
          <a:bodyPr wrap="square">
            <a:spAutoFit/>
          </a:bodyPr>
          <a:lstStyle/>
          <a:p>
            <a:r>
              <a:rPr lang="en-GB" sz="3600" b="1" dirty="0">
                <a:latin typeface="Times New Roman" pitchFamily="18" charset="0"/>
                <a:cs typeface="Times New Roman" pitchFamily="18" charset="0"/>
              </a:rPr>
              <a:t> </a:t>
            </a:r>
            <a:r>
              <a:rPr lang="en-GB" sz="3600" b="1" u="sng" dirty="0">
                <a:latin typeface="Times New Roman" pitchFamily="18" charset="0"/>
                <a:cs typeface="Times New Roman" pitchFamily="18" charset="0"/>
              </a:rPr>
              <a:t>Admin module</a:t>
            </a:r>
            <a:endParaRPr lang="en-IN" sz="3600" b="1" u="sng" dirty="0"/>
          </a:p>
        </p:txBody>
      </p:sp>
      <p:sp>
        <p:nvSpPr>
          <p:cNvPr id="74" name="Rectangle 73">
            <a:extLst>
              <a:ext uri="{FF2B5EF4-FFF2-40B4-BE49-F238E27FC236}">
                <a16:creationId xmlns:a16="http://schemas.microsoft.com/office/drawing/2014/main" id="{966DB2F9-116C-4C09-B73A-D4E202409C9F}"/>
              </a:ext>
            </a:extLst>
          </p:cNvPr>
          <p:cNvSpPr/>
          <p:nvPr/>
        </p:nvSpPr>
        <p:spPr>
          <a:xfrm>
            <a:off x="5390797" y="2405995"/>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Login</a:t>
            </a:r>
            <a:endParaRPr lang="en-IN" sz="1600" b="1" dirty="0">
              <a:latin typeface="Andalus" panose="02020603050405020304" pitchFamily="18" charset="-78"/>
              <a:cs typeface="Andalus" panose="02020603050405020304" pitchFamily="18" charset="-78"/>
            </a:endParaRPr>
          </a:p>
        </p:txBody>
      </p:sp>
      <p:cxnSp>
        <p:nvCxnSpPr>
          <p:cNvPr id="81" name="Straight Arrow Connector 80">
            <a:extLst>
              <a:ext uri="{FF2B5EF4-FFF2-40B4-BE49-F238E27FC236}">
                <a16:creationId xmlns:a16="http://schemas.microsoft.com/office/drawing/2014/main" id="{66DA671E-4080-45B8-887F-DAA90941ED0F}"/>
              </a:ext>
            </a:extLst>
          </p:cNvPr>
          <p:cNvCxnSpPr>
            <a:cxnSpLocks/>
          </p:cNvCxnSpPr>
          <p:nvPr/>
        </p:nvCxnSpPr>
        <p:spPr>
          <a:xfrm>
            <a:off x="6000717" y="2815726"/>
            <a:ext cx="19082" cy="699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01C19E0B-FC47-4B03-88D1-A8167984DF9B}"/>
              </a:ext>
            </a:extLst>
          </p:cNvPr>
          <p:cNvSpPr/>
          <p:nvPr/>
        </p:nvSpPr>
        <p:spPr>
          <a:xfrm>
            <a:off x="5087805" y="3577798"/>
            <a:ext cx="1904981" cy="1074604"/>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us" panose="02020603050405020304" pitchFamily="18" charset="-78"/>
                <a:cs typeface="Andalus" panose="02020603050405020304" pitchFamily="18" charset="-78"/>
              </a:rPr>
              <a:t>Valid</a:t>
            </a:r>
          </a:p>
          <a:p>
            <a:pPr algn="ctr"/>
            <a:r>
              <a:rPr lang="en-US" dirty="0">
                <a:solidFill>
                  <a:schemeClr val="tx1"/>
                </a:solidFill>
                <a:latin typeface="Andalus" panose="02020603050405020304" pitchFamily="18" charset="-78"/>
                <a:cs typeface="Andalus" panose="02020603050405020304" pitchFamily="18" charset="-78"/>
              </a:rPr>
              <a:t>cred</a:t>
            </a:r>
            <a:endParaRPr lang="en-IN" dirty="0">
              <a:solidFill>
                <a:schemeClr val="tx1"/>
              </a:solidFill>
              <a:latin typeface="Andalus" panose="02020603050405020304" pitchFamily="18" charset="-78"/>
              <a:cs typeface="Andalus" panose="02020603050405020304" pitchFamily="18" charset="-78"/>
            </a:endParaRPr>
          </a:p>
        </p:txBody>
      </p:sp>
      <p:sp>
        <p:nvSpPr>
          <p:cNvPr id="83" name="Rectangle 82">
            <a:extLst>
              <a:ext uri="{FF2B5EF4-FFF2-40B4-BE49-F238E27FC236}">
                <a16:creationId xmlns:a16="http://schemas.microsoft.com/office/drawing/2014/main" id="{82BCF081-1DAF-460E-9B89-CE01639B6515}"/>
              </a:ext>
            </a:extLst>
          </p:cNvPr>
          <p:cNvSpPr/>
          <p:nvPr/>
        </p:nvSpPr>
        <p:spPr>
          <a:xfrm>
            <a:off x="7340000" y="4652402"/>
            <a:ext cx="1299014" cy="7002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Add and Manage Query</a:t>
            </a:r>
            <a:endParaRPr lang="en-IN" sz="1600" b="1" dirty="0">
              <a:latin typeface="Andalus" panose="02020603050405020304" pitchFamily="18" charset="-78"/>
              <a:cs typeface="Andalus" panose="02020603050405020304" pitchFamily="18" charset="-78"/>
            </a:endParaRPr>
          </a:p>
        </p:txBody>
      </p:sp>
      <p:sp>
        <p:nvSpPr>
          <p:cNvPr id="84" name="Rectangle 83">
            <a:extLst>
              <a:ext uri="{FF2B5EF4-FFF2-40B4-BE49-F238E27FC236}">
                <a16:creationId xmlns:a16="http://schemas.microsoft.com/office/drawing/2014/main" id="{A2C38916-8AE1-4673-AD41-613E87EF8BB4}"/>
              </a:ext>
            </a:extLst>
          </p:cNvPr>
          <p:cNvSpPr/>
          <p:nvPr/>
        </p:nvSpPr>
        <p:spPr>
          <a:xfrm>
            <a:off x="5390797" y="4790370"/>
            <a:ext cx="1299014" cy="545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Manage News</a:t>
            </a:r>
            <a:endParaRPr lang="en-IN" sz="1600" b="1" dirty="0">
              <a:latin typeface="Andalus" panose="02020603050405020304" pitchFamily="18" charset="-78"/>
              <a:cs typeface="Andalus" panose="02020603050405020304" pitchFamily="18" charset="-78"/>
            </a:endParaRPr>
          </a:p>
        </p:txBody>
      </p:sp>
      <p:sp>
        <p:nvSpPr>
          <p:cNvPr id="85" name="Rectangle 84">
            <a:extLst>
              <a:ext uri="{FF2B5EF4-FFF2-40B4-BE49-F238E27FC236}">
                <a16:creationId xmlns:a16="http://schemas.microsoft.com/office/drawing/2014/main" id="{0991A9D3-E2AA-4C22-86B1-C427CCABD68C}"/>
              </a:ext>
            </a:extLst>
          </p:cNvPr>
          <p:cNvSpPr/>
          <p:nvPr/>
        </p:nvSpPr>
        <p:spPr>
          <a:xfrm>
            <a:off x="3658172" y="4881365"/>
            <a:ext cx="1299014" cy="4796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News Updates</a:t>
            </a:r>
            <a:endParaRPr lang="en-IN" sz="1600" b="1" dirty="0">
              <a:latin typeface="Andalus" panose="02020603050405020304" pitchFamily="18" charset="-78"/>
              <a:cs typeface="Andalus" panose="02020603050405020304" pitchFamily="18" charset="-78"/>
            </a:endParaRPr>
          </a:p>
        </p:txBody>
      </p:sp>
      <p:cxnSp>
        <p:nvCxnSpPr>
          <p:cNvPr id="86" name="Straight Arrow Connector 85">
            <a:extLst>
              <a:ext uri="{FF2B5EF4-FFF2-40B4-BE49-F238E27FC236}">
                <a16:creationId xmlns:a16="http://schemas.microsoft.com/office/drawing/2014/main" id="{2FA0FEEF-DF63-4E0E-BFBA-5044483C727C}"/>
              </a:ext>
            </a:extLst>
          </p:cNvPr>
          <p:cNvCxnSpPr>
            <a:cxnSpLocks/>
          </p:cNvCxnSpPr>
          <p:nvPr/>
        </p:nvCxnSpPr>
        <p:spPr>
          <a:xfrm>
            <a:off x="8204888" y="4115100"/>
            <a:ext cx="0" cy="537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34910E1-3767-4FC7-8C62-65CCE6A92243}"/>
              </a:ext>
            </a:extLst>
          </p:cNvPr>
          <p:cNvCxnSpPr/>
          <p:nvPr/>
        </p:nvCxnSpPr>
        <p:spPr>
          <a:xfrm>
            <a:off x="6040305" y="465240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4E26123-B0B7-499E-BAF3-EA1D430C2477}"/>
              </a:ext>
            </a:extLst>
          </p:cNvPr>
          <p:cNvCxnSpPr>
            <a:cxnSpLocks/>
          </p:cNvCxnSpPr>
          <p:nvPr/>
        </p:nvCxnSpPr>
        <p:spPr>
          <a:xfrm>
            <a:off x="4093302" y="4098859"/>
            <a:ext cx="12780" cy="749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550BEDC-D527-4EFE-9868-057645B77159}"/>
              </a:ext>
            </a:extLst>
          </p:cNvPr>
          <p:cNvSpPr/>
          <p:nvPr/>
        </p:nvSpPr>
        <p:spPr>
          <a:xfrm>
            <a:off x="3590021" y="5619581"/>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Viewed</a:t>
            </a:r>
            <a:endParaRPr lang="en-IN" sz="1600" b="1" dirty="0"/>
          </a:p>
        </p:txBody>
      </p:sp>
      <p:sp>
        <p:nvSpPr>
          <p:cNvPr id="90" name="Rectangle 89">
            <a:extLst>
              <a:ext uri="{FF2B5EF4-FFF2-40B4-BE49-F238E27FC236}">
                <a16:creationId xmlns:a16="http://schemas.microsoft.com/office/drawing/2014/main" id="{61C7910E-8A72-44C7-BBDE-7A8563FE5BFD}"/>
              </a:ext>
            </a:extLst>
          </p:cNvPr>
          <p:cNvSpPr/>
          <p:nvPr/>
        </p:nvSpPr>
        <p:spPr>
          <a:xfrm>
            <a:off x="5446493" y="5566626"/>
            <a:ext cx="1299014" cy="451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Successful</a:t>
            </a:r>
            <a:endParaRPr lang="en-IN" sz="1600" b="1" dirty="0">
              <a:latin typeface="Andalus" panose="02020603050405020304" pitchFamily="18" charset="-78"/>
              <a:cs typeface="Andalus" panose="02020603050405020304" pitchFamily="18" charset="-78"/>
            </a:endParaRPr>
          </a:p>
        </p:txBody>
      </p:sp>
      <p:sp>
        <p:nvSpPr>
          <p:cNvPr id="91" name="Rectangle 90">
            <a:extLst>
              <a:ext uri="{FF2B5EF4-FFF2-40B4-BE49-F238E27FC236}">
                <a16:creationId xmlns:a16="http://schemas.microsoft.com/office/drawing/2014/main" id="{F7071848-6969-4D1B-8423-929766665757}"/>
              </a:ext>
            </a:extLst>
          </p:cNvPr>
          <p:cNvSpPr/>
          <p:nvPr/>
        </p:nvSpPr>
        <p:spPr>
          <a:xfrm>
            <a:off x="7302965" y="5608214"/>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dalus" panose="02020603050405020304" pitchFamily="18" charset="-78"/>
                <a:cs typeface="Andalus" panose="02020603050405020304" pitchFamily="18" charset="-78"/>
              </a:rPr>
              <a:t>Successfully added</a:t>
            </a:r>
            <a:endParaRPr lang="en-IN" sz="1200" b="1" dirty="0">
              <a:latin typeface="Andalus" panose="02020603050405020304" pitchFamily="18" charset="-78"/>
              <a:cs typeface="Andalus" panose="02020603050405020304" pitchFamily="18" charset="-78"/>
            </a:endParaRPr>
          </a:p>
        </p:txBody>
      </p:sp>
      <p:cxnSp>
        <p:nvCxnSpPr>
          <p:cNvPr id="92" name="Straight Arrow Connector 91">
            <a:extLst>
              <a:ext uri="{FF2B5EF4-FFF2-40B4-BE49-F238E27FC236}">
                <a16:creationId xmlns:a16="http://schemas.microsoft.com/office/drawing/2014/main" id="{5FF2AD8C-F3C6-4ECD-A9C3-6BA0C1C1CB79}"/>
              </a:ext>
            </a:extLst>
          </p:cNvPr>
          <p:cNvCxnSpPr/>
          <p:nvPr/>
        </p:nvCxnSpPr>
        <p:spPr>
          <a:xfrm>
            <a:off x="9740789"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7C0D8B7-07C5-4F35-826F-CE3EB397B2DD}"/>
              </a:ext>
            </a:extLst>
          </p:cNvPr>
          <p:cNvCxnSpPr/>
          <p:nvPr/>
        </p:nvCxnSpPr>
        <p:spPr>
          <a:xfrm>
            <a:off x="5980845" y="537176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8AB6AF3-15EC-4A56-BCCC-80A24797CBD9}"/>
              </a:ext>
            </a:extLst>
          </p:cNvPr>
          <p:cNvCxnSpPr/>
          <p:nvPr/>
        </p:nvCxnSpPr>
        <p:spPr>
          <a:xfrm>
            <a:off x="8137433" y="537281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C15E453-6BBD-4397-B203-AB99571F31FE}"/>
              </a:ext>
            </a:extLst>
          </p:cNvPr>
          <p:cNvCxnSpPr/>
          <p:nvPr/>
        </p:nvCxnSpPr>
        <p:spPr>
          <a:xfrm>
            <a:off x="4106083" y="6026614"/>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13C93B-4A28-4BFF-B79A-10331D670012}"/>
              </a:ext>
            </a:extLst>
          </p:cNvPr>
          <p:cNvCxnSpPr/>
          <p:nvPr/>
        </p:nvCxnSpPr>
        <p:spPr>
          <a:xfrm>
            <a:off x="8117108"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55836A-66A6-4717-B327-922799536675}"/>
              </a:ext>
            </a:extLst>
          </p:cNvPr>
          <p:cNvCxnSpPr/>
          <p:nvPr/>
        </p:nvCxnSpPr>
        <p:spPr>
          <a:xfrm>
            <a:off x="6002350"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74B657-6481-459F-B66E-C44AA0B3F49A}"/>
              </a:ext>
            </a:extLst>
          </p:cNvPr>
          <p:cNvCxnSpPr>
            <a:cxnSpLocks/>
          </p:cNvCxnSpPr>
          <p:nvPr/>
        </p:nvCxnSpPr>
        <p:spPr>
          <a:xfrm flipH="1">
            <a:off x="2286000" y="6302393"/>
            <a:ext cx="762000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3077EE3-D5FD-49C7-A15D-362C73B717D6}"/>
              </a:ext>
            </a:extLst>
          </p:cNvPr>
          <p:cNvCxnSpPr/>
          <p:nvPr/>
        </p:nvCxnSpPr>
        <p:spPr>
          <a:xfrm>
            <a:off x="6002349" y="6302393"/>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9593CB86-F18F-4ECD-AE75-B8D8FD0B5242}"/>
              </a:ext>
            </a:extLst>
          </p:cNvPr>
          <p:cNvSpPr/>
          <p:nvPr/>
        </p:nvSpPr>
        <p:spPr>
          <a:xfrm>
            <a:off x="5823139" y="6502304"/>
            <a:ext cx="393323" cy="2491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ndalus" panose="02020603050405020304" pitchFamily="18" charset="-78"/>
              <a:cs typeface="Andalus" panose="02020603050405020304" pitchFamily="18" charset="-78"/>
            </a:endParaRPr>
          </a:p>
        </p:txBody>
      </p:sp>
      <p:cxnSp>
        <p:nvCxnSpPr>
          <p:cNvPr id="101" name="Straight Connector 100">
            <a:extLst>
              <a:ext uri="{FF2B5EF4-FFF2-40B4-BE49-F238E27FC236}">
                <a16:creationId xmlns:a16="http://schemas.microsoft.com/office/drawing/2014/main" id="{21C3BA33-55C9-416C-A640-9416641F1FFF}"/>
              </a:ext>
            </a:extLst>
          </p:cNvPr>
          <p:cNvCxnSpPr>
            <a:cxnSpLocks/>
            <a:stCxn id="82" idx="1"/>
          </p:cNvCxnSpPr>
          <p:nvPr/>
        </p:nvCxnSpPr>
        <p:spPr>
          <a:xfrm flipH="1" flipV="1">
            <a:off x="4093302" y="4105102"/>
            <a:ext cx="994502" cy="9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0306360-C48C-4F66-BA8F-26DD4696CEE9}"/>
              </a:ext>
            </a:extLst>
          </p:cNvPr>
          <p:cNvCxnSpPr>
            <a:cxnSpLocks/>
          </p:cNvCxnSpPr>
          <p:nvPr/>
        </p:nvCxnSpPr>
        <p:spPr>
          <a:xfrm flipH="1">
            <a:off x="6992785" y="4115100"/>
            <a:ext cx="12120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43FD845-2E64-48FD-B8D5-41D06D6F3634}"/>
              </a:ext>
            </a:extLst>
          </p:cNvPr>
          <p:cNvCxnSpPr>
            <a:cxnSpLocks/>
          </p:cNvCxnSpPr>
          <p:nvPr/>
        </p:nvCxnSpPr>
        <p:spPr>
          <a:xfrm>
            <a:off x="8229898" y="4110102"/>
            <a:ext cx="144750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4847B38-AB91-4020-95BC-C7F30F07C2FA}"/>
              </a:ext>
            </a:extLst>
          </p:cNvPr>
          <p:cNvCxnSpPr>
            <a:cxnSpLocks/>
          </p:cNvCxnSpPr>
          <p:nvPr/>
        </p:nvCxnSpPr>
        <p:spPr>
          <a:xfrm>
            <a:off x="9677400" y="4127814"/>
            <a:ext cx="0" cy="688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7DE2B4E-F21B-4087-84B5-1384057960D9}"/>
              </a:ext>
            </a:extLst>
          </p:cNvPr>
          <p:cNvSpPr/>
          <p:nvPr/>
        </p:nvSpPr>
        <p:spPr>
          <a:xfrm>
            <a:off x="9067801" y="4848318"/>
            <a:ext cx="1299007" cy="50577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Feedbacks</a:t>
            </a:r>
            <a:endParaRPr lang="en-IN" sz="1600" b="1" dirty="0"/>
          </a:p>
        </p:txBody>
      </p:sp>
      <p:sp>
        <p:nvSpPr>
          <p:cNvPr id="109" name="Rectangle 108">
            <a:extLst>
              <a:ext uri="{FF2B5EF4-FFF2-40B4-BE49-F238E27FC236}">
                <a16:creationId xmlns:a16="http://schemas.microsoft.com/office/drawing/2014/main" id="{7FB6D883-27EB-437D-BC9E-BAEFCC89F0AA}"/>
              </a:ext>
            </a:extLst>
          </p:cNvPr>
          <p:cNvSpPr/>
          <p:nvPr/>
        </p:nvSpPr>
        <p:spPr>
          <a:xfrm>
            <a:off x="9077961" y="5668732"/>
            <a:ext cx="1299007" cy="406986"/>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Viewed</a:t>
            </a:r>
            <a:endParaRPr lang="en-IN" sz="1200" b="1" dirty="0"/>
          </a:p>
        </p:txBody>
      </p:sp>
      <p:cxnSp>
        <p:nvCxnSpPr>
          <p:cNvPr id="111" name="Straight Arrow Connector 110">
            <a:extLst>
              <a:ext uri="{FF2B5EF4-FFF2-40B4-BE49-F238E27FC236}">
                <a16:creationId xmlns:a16="http://schemas.microsoft.com/office/drawing/2014/main" id="{44126B0D-BF94-4F66-B3B4-D2098CC994DA}"/>
              </a:ext>
            </a:extLst>
          </p:cNvPr>
          <p:cNvCxnSpPr/>
          <p:nvPr/>
        </p:nvCxnSpPr>
        <p:spPr>
          <a:xfrm>
            <a:off x="9740790" y="5402275"/>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8D33714-B597-49E7-B3DF-EB3EC7B8AD24}"/>
              </a:ext>
            </a:extLst>
          </p:cNvPr>
          <p:cNvCxnSpPr/>
          <p:nvPr/>
        </p:nvCxnSpPr>
        <p:spPr>
          <a:xfrm>
            <a:off x="4093322" y="5454991"/>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38F7434-824C-420F-A27E-7781ED949E12}"/>
              </a:ext>
            </a:extLst>
          </p:cNvPr>
          <p:cNvSpPr/>
          <p:nvPr/>
        </p:nvSpPr>
        <p:spPr>
          <a:xfrm>
            <a:off x="1825193" y="4962109"/>
            <a:ext cx="1532964" cy="441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Add News</a:t>
            </a:r>
            <a:endParaRPr lang="en-IN" sz="1600" b="1" dirty="0">
              <a:latin typeface="Andalus" panose="02020603050405020304" pitchFamily="18" charset="-78"/>
              <a:cs typeface="Andalus" panose="02020603050405020304" pitchFamily="18" charset="-78"/>
            </a:endParaRPr>
          </a:p>
        </p:txBody>
      </p:sp>
      <p:sp>
        <p:nvSpPr>
          <p:cNvPr id="117" name="Rectangle 116">
            <a:extLst>
              <a:ext uri="{FF2B5EF4-FFF2-40B4-BE49-F238E27FC236}">
                <a16:creationId xmlns:a16="http://schemas.microsoft.com/office/drawing/2014/main" id="{298808D2-437D-4EDF-A864-93E32CC04A4C}"/>
              </a:ext>
            </a:extLst>
          </p:cNvPr>
          <p:cNvSpPr/>
          <p:nvPr/>
        </p:nvSpPr>
        <p:spPr>
          <a:xfrm>
            <a:off x="1825195" y="5629963"/>
            <a:ext cx="1532962" cy="46969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Successfully added</a:t>
            </a:r>
            <a:endParaRPr lang="en-IN" sz="1600" b="1" dirty="0"/>
          </a:p>
        </p:txBody>
      </p:sp>
      <p:cxnSp>
        <p:nvCxnSpPr>
          <p:cNvPr id="118" name="Straight Arrow Connector 117">
            <a:extLst>
              <a:ext uri="{FF2B5EF4-FFF2-40B4-BE49-F238E27FC236}">
                <a16:creationId xmlns:a16="http://schemas.microsoft.com/office/drawing/2014/main" id="{7CDC1772-F738-4735-982E-842599DA91A2}"/>
              </a:ext>
            </a:extLst>
          </p:cNvPr>
          <p:cNvCxnSpPr>
            <a:cxnSpLocks/>
            <a:stCxn id="117" idx="2"/>
          </p:cNvCxnSpPr>
          <p:nvPr/>
        </p:nvCxnSpPr>
        <p:spPr>
          <a:xfrm>
            <a:off x="2591676" y="6099662"/>
            <a:ext cx="0" cy="1692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3F73197-A5BF-4160-91D6-D50262EB4AC3}"/>
              </a:ext>
            </a:extLst>
          </p:cNvPr>
          <p:cNvCxnSpPr/>
          <p:nvPr/>
        </p:nvCxnSpPr>
        <p:spPr>
          <a:xfrm>
            <a:off x="2609147" y="5448863"/>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DC908C4-7892-4388-82DD-41C0DBBE068E}"/>
              </a:ext>
            </a:extLst>
          </p:cNvPr>
          <p:cNvCxnSpPr/>
          <p:nvPr/>
        </p:nvCxnSpPr>
        <p:spPr>
          <a:xfrm flipH="1" flipV="1">
            <a:off x="2591676" y="4098859"/>
            <a:ext cx="1514407" cy="112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13748F8-CFE1-400F-8615-5A720CA9A0EE}"/>
              </a:ext>
            </a:extLst>
          </p:cNvPr>
          <p:cNvCxnSpPr>
            <a:cxnSpLocks/>
          </p:cNvCxnSpPr>
          <p:nvPr/>
        </p:nvCxnSpPr>
        <p:spPr>
          <a:xfrm>
            <a:off x="2591675" y="4110102"/>
            <a:ext cx="0" cy="7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AF8D1638-EEF0-41B2-A766-917BA43D74B6}"/>
              </a:ext>
            </a:extLst>
          </p:cNvPr>
          <p:cNvSpPr/>
          <p:nvPr/>
        </p:nvSpPr>
        <p:spPr>
          <a:xfrm>
            <a:off x="5181600" y="1447801"/>
            <a:ext cx="1811182" cy="487303"/>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ADMIN</a:t>
            </a:r>
            <a:endParaRPr lang="en-IN" dirty="0"/>
          </a:p>
        </p:txBody>
      </p:sp>
      <p:cxnSp>
        <p:nvCxnSpPr>
          <p:cNvPr id="138" name="Straight Arrow Connector 137">
            <a:extLst>
              <a:ext uri="{FF2B5EF4-FFF2-40B4-BE49-F238E27FC236}">
                <a16:creationId xmlns:a16="http://schemas.microsoft.com/office/drawing/2014/main" id="{3E51CDF0-949A-415E-BFB1-D36F947B0E90}"/>
              </a:ext>
            </a:extLst>
          </p:cNvPr>
          <p:cNvCxnSpPr>
            <a:cxnSpLocks/>
            <a:stCxn id="135" idx="2"/>
          </p:cNvCxnSpPr>
          <p:nvPr/>
        </p:nvCxnSpPr>
        <p:spPr>
          <a:xfrm>
            <a:off x="6087191" y="1935104"/>
            <a:ext cx="0" cy="350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62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1881" y="107345"/>
            <a:ext cx="7055380" cy="1400530"/>
          </a:xfrm>
        </p:spPr>
        <p:txBody>
          <a:bodyPr>
            <a:normAutofit/>
          </a:bodyPr>
          <a:lstStyle/>
          <a:p>
            <a:pPr lvl="2" algn="l" rtl="0">
              <a:spcBef>
                <a:spcPct val="0"/>
              </a:spcBef>
            </a:pPr>
            <a:r>
              <a:rPr lang="en-GB" sz="3600" b="1" u="sng" dirty="0">
                <a:latin typeface="Times New Roman" pitchFamily="18" charset="0"/>
                <a:cs typeface="Times New Roman" pitchFamily="18" charset="0"/>
              </a:rPr>
              <a:t>Public module</a:t>
            </a:r>
            <a:br>
              <a:rPr lang="en-GB" sz="3600" b="1" dirty="0">
                <a:latin typeface="Times New Roman" pitchFamily="18" charset="0"/>
                <a:cs typeface="Times New Roman" pitchFamily="18" charset="0"/>
              </a:rPr>
            </a:br>
            <a:endParaRPr lang="en-IN" sz="3200" dirty="0"/>
          </a:p>
        </p:txBody>
      </p:sp>
      <p:sp>
        <p:nvSpPr>
          <p:cNvPr id="72" name="Content Placeholder 71"/>
          <p:cNvSpPr txBox="1">
            <a:spLocks noGrp="1"/>
          </p:cNvSpPr>
          <p:nvPr>
            <p:ph idx="1"/>
          </p:nvPr>
        </p:nvSpPr>
        <p:spPr>
          <a:xfrm flipH="1">
            <a:off x="2959100" y="838200"/>
            <a:ext cx="7499350" cy="338554"/>
          </a:xfrm>
          <a:prstGeom prst="rect">
            <a:avLst/>
          </a:prstGeom>
          <a:noFill/>
        </p:spPr>
        <p:txBody>
          <a:bodyPr wrap="square" rtlCol="0">
            <a:spAutoFit/>
          </a:bodyPr>
          <a:lstStyle/>
          <a:p>
            <a:pPr marL="82296" indent="0">
              <a:buNone/>
            </a:pPr>
            <a:r>
              <a:rPr lang="en-IN" sz="1600" b="1" dirty="0">
                <a:latin typeface="Andalus" panose="02020603050405020304" pitchFamily="18" charset="-78"/>
                <a:cs typeface="Andalus" panose="02020603050405020304" pitchFamily="18" charset="-78"/>
              </a:rPr>
              <a:t>			Start</a:t>
            </a:r>
          </a:p>
        </p:txBody>
      </p:sp>
      <p:cxnSp>
        <p:nvCxnSpPr>
          <p:cNvPr id="73" name="Straight Arrow Connector 72"/>
          <p:cNvCxnSpPr/>
          <p:nvPr/>
        </p:nvCxnSpPr>
        <p:spPr>
          <a:xfrm>
            <a:off x="6019801" y="1126848"/>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p:cNvSpPr/>
          <p:nvPr/>
        </p:nvSpPr>
        <p:spPr>
          <a:xfrm>
            <a:off x="5427078" y="1316303"/>
            <a:ext cx="1299007" cy="79989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ndalus" panose="02020603050405020304" pitchFamily="18" charset="-78"/>
                <a:cs typeface="Andalus" panose="02020603050405020304" pitchFamily="18" charset="-78"/>
              </a:rPr>
              <a:t>Registered?</a:t>
            </a:r>
            <a:endParaRPr lang="en-IN" sz="1400" dirty="0">
              <a:solidFill>
                <a:schemeClr val="tx1"/>
              </a:solidFill>
              <a:latin typeface="Andalus" panose="02020603050405020304" pitchFamily="18" charset="-78"/>
              <a:cs typeface="Andalus" panose="02020603050405020304" pitchFamily="18" charset="-78"/>
            </a:endParaRPr>
          </a:p>
        </p:txBody>
      </p:sp>
      <p:cxnSp>
        <p:nvCxnSpPr>
          <p:cNvPr id="75" name="Straight Arrow Connector 74"/>
          <p:cNvCxnSpPr/>
          <p:nvPr/>
        </p:nvCxnSpPr>
        <p:spPr>
          <a:xfrm>
            <a:off x="6059386" y="223504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172201" y="1887272"/>
            <a:ext cx="582275" cy="369332"/>
          </a:xfrm>
          <a:prstGeom prst="rect">
            <a:avLst/>
          </a:prstGeom>
        </p:spPr>
        <p:txBody>
          <a:bodyPr wrap="none">
            <a:spAutoFit/>
          </a:bodyPr>
          <a:lstStyle/>
          <a:p>
            <a:r>
              <a:rPr lang="en-IN" b="1" dirty="0">
                <a:latin typeface="Andalus" panose="02020603050405020304" pitchFamily="18" charset="-78"/>
                <a:cs typeface="Andalus" panose="02020603050405020304" pitchFamily="18" charset="-78"/>
              </a:rPr>
              <a:t>Yes</a:t>
            </a:r>
            <a:endParaRPr lang="en-IN" dirty="0"/>
          </a:p>
        </p:txBody>
      </p:sp>
      <p:sp>
        <p:nvSpPr>
          <p:cNvPr id="77" name="Rectangle 76"/>
          <p:cNvSpPr/>
          <p:nvPr/>
        </p:nvSpPr>
        <p:spPr>
          <a:xfrm>
            <a:off x="5391580" y="2479943"/>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Login</a:t>
            </a:r>
            <a:endParaRPr lang="en-IN" sz="1600" b="1" dirty="0">
              <a:latin typeface="Andalus" panose="02020603050405020304" pitchFamily="18" charset="-78"/>
              <a:cs typeface="Andalus" panose="02020603050405020304" pitchFamily="18" charset="-78"/>
            </a:endParaRPr>
          </a:p>
        </p:txBody>
      </p:sp>
      <p:cxnSp>
        <p:nvCxnSpPr>
          <p:cNvPr id="78" name="Straight Connector 77"/>
          <p:cNvCxnSpPr>
            <a:cxnSpLocks/>
            <a:stCxn id="74" idx="1"/>
          </p:cNvCxnSpPr>
          <p:nvPr/>
        </p:nvCxnSpPr>
        <p:spPr>
          <a:xfrm flipH="1">
            <a:off x="3330025" y="1716248"/>
            <a:ext cx="2097052" cy="1830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5428" y="1716249"/>
            <a:ext cx="0" cy="381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507095" y="2147342"/>
            <a:ext cx="1532964" cy="4437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Signup</a:t>
            </a:r>
            <a:endParaRPr lang="en-IN" sz="1600" b="1" dirty="0">
              <a:latin typeface="Andalus" panose="02020603050405020304" pitchFamily="18" charset="-78"/>
              <a:cs typeface="Andalus" panose="02020603050405020304" pitchFamily="18" charset="-78"/>
            </a:endParaRPr>
          </a:p>
        </p:txBody>
      </p:sp>
      <p:sp>
        <p:nvSpPr>
          <p:cNvPr id="87" name="Rectangle 86"/>
          <p:cNvSpPr/>
          <p:nvPr/>
        </p:nvSpPr>
        <p:spPr>
          <a:xfrm>
            <a:off x="4059484" y="1330775"/>
            <a:ext cx="492443" cy="369332"/>
          </a:xfrm>
          <a:prstGeom prst="rect">
            <a:avLst/>
          </a:prstGeom>
        </p:spPr>
        <p:txBody>
          <a:bodyPr wrap="none">
            <a:spAutoFit/>
          </a:bodyPr>
          <a:lstStyle/>
          <a:p>
            <a:r>
              <a:rPr lang="en-IN" b="1" dirty="0">
                <a:latin typeface="Andalus" panose="02020603050405020304" pitchFamily="18" charset="-78"/>
                <a:cs typeface="Andalus" panose="02020603050405020304" pitchFamily="18" charset="-78"/>
              </a:rPr>
              <a:t>No</a:t>
            </a:r>
          </a:p>
        </p:txBody>
      </p:sp>
      <p:sp>
        <p:nvSpPr>
          <p:cNvPr id="88" name="Diamond 87"/>
          <p:cNvSpPr/>
          <p:nvPr/>
        </p:nvSpPr>
        <p:spPr>
          <a:xfrm>
            <a:off x="2462904" y="2961026"/>
            <a:ext cx="1905000" cy="76620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us" panose="02020603050405020304" pitchFamily="18" charset="-78"/>
                <a:cs typeface="Andalus" panose="02020603050405020304" pitchFamily="18" charset="-78"/>
              </a:rPr>
              <a:t>Valid</a:t>
            </a:r>
          </a:p>
          <a:p>
            <a:pPr algn="ctr"/>
            <a:r>
              <a:rPr lang="en-US" dirty="0">
                <a:solidFill>
                  <a:schemeClr val="tx1"/>
                </a:solidFill>
                <a:latin typeface="Andalus" panose="02020603050405020304" pitchFamily="18" charset="-78"/>
                <a:cs typeface="Andalus" panose="02020603050405020304" pitchFamily="18" charset="-78"/>
              </a:rPr>
              <a:t>cred</a:t>
            </a:r>
            <a:endParaRPr lang="en-IN" dirty="0">
              <a:solidFill>
                <a:schemeClr val="tx1"/>
              </a:solidFill>
              <a:latin typeface="Andalus" panose="02020603050405020304" pitchFamily="18" charset="-78"/>
              <a:cs typeface="Andalus" panose="02020603050405020304" pitchFamily="18" charset="-78"/>
            </a:endParaRPr>
          </a:p>
        </p:txBody>
      </p:sp>
      <p:cxnSp>
        <p:nvCxnSpPr>
          <p:cNvPr id="89" name="Straight Arrow Connector 88"/>
          <p:cNvCxnSpPr/>
          <p:nvPr/>
        </p:nvCxnSpPr>
        <p:spPr>
          <a:xfrm>
            <a:off x="3459352" y="2696067"/>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a:off x="4367904" y="3406574"/>
            <a:ext cx="71990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V="1">
            <a:off x="5085068" y="2674332"/>
            <a:ext cx="270138" cy="14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flipV="1">
            <a:off x="5087804" y="2689325"/>
            <a:ext cx="0" cy="6548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696422" y="4940505"/>
            <a:ext cx="1532964" cy="4437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News Updates</a:t>
            </a:r>
            <a:endParaRPr lang="en-IN" sz="1600" b="1" dirty="0">
              <a:latin typeface="Andalus" panose="02020603050405020304" pitchFamily="18" charset="-78"/>
              <a:cs typeface="Andalus" panose="02020603050405020304" pitchFamily="18" charset="-78"/>
            </a:endParaRPr>
          </a:p>
        </p:txBody>
      </p:sp>
      <p:cxnSp>
        <p:nvCxnSpPr>
          <p:cNvPr id="102" name="Straight Arrow Connector 101"/>
          <p:cNvCxnSpPr>
            <a:cxnSpLocks/>
          </p:cNvCxnSpPr>
          <p:nvPr/>
        </p:nvCxnSpPr>
        <p:spPr>
          <a:xfrm>
            <a:off x="6040304" y="2901146"/>
            <a:ext cx="19082" cy="80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Diamond 104"/>
          <p:cNvSpPr/>
          <p:nvPr/>
        </p:nvSpPr>
        <p:spPr>
          <a:xfrm>
            <a:off x="5087804" y="3886200"/>
            <a:ext cx="1905000" cy="76620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us" panose="02020603050405020304" pitchFamily="18" charset="-78"/>
                <a:cs typeface="Andalus" panose="02020603050405020304" pitchFamily="18" charset="-78"/>
              </a:rPr>
              <a:t>Valid</a:t>
            </a:r>
          </a:p>
          <a:p>
            <a:pPr algn="ctr"/>
            <a:r>
              <a:rPr lang="en-US" dirty="0">
                <a:solidFill>
                  <a:schemeClr val="tx1"/>
                </a:solidFill>
                <a:latin typeface="Andalus" panose="02020603050405020304" pitchFamily="18" charset="-78"/>
                <a:cs typeface="Andalus" panose="02020603050405020304" pitchFamily="18" charset="-78"/>
              </a:rPr>
              <a:t>cred</a:t>
            </a:r>
            <a:endParaRPr lang="en-IN" dirty="0">
              <a:solidFill>
                <a:schemeClr val="tx1"/>
              </a:solidFill>
              <a:latin typeface="Andalus" panose="02020603050405020304" pitchFamily="18" charset="-78"/>
              <a:cs typeface="Andalus" panose="02020603050405020304" pitchFamily="18" charset="-78"/>
            </a:endParaRPr>
          </a:p>
        </p:txBody>
      </p:sp>
      <p:sp>
        <p:nvSpPr>
          <p:cNvPr id="115" name="Rectangle 114"/>
          <p:cNvSpPr/>
          <p:nvPr/>
        </p:nvSpPr>
        <p:spPr>
          <a:xfrm>
            <a:off x="7340000" y="4933902"/>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Polling</a:t>
            </a:r>
            <a:endParaRPr lang="en-IN" sz="1600" b="1" dirty="0">
              <a:latin typeface="Andalus" panose="02020603050405020304" pitchFamily="18" charset="-78"/>
              <a:cs typeface="Andalus" panose="02020603050405020304" pitchFamily="18" charset="-78"/>
            </a:endParaRPr>
          </a:p>
        </p:txBody>
      </p:sp>
      <p:sp>
        <p:nvSpPr>
          <p:cNvPr id="116" name="Rectangle 115"/>
          <p:cNvSpPr/>
          <p:nvPr/>
        </p:nvSpPr>
        <p:spPr>
          <a:xfrm>
            <a:off x="5425209" y="4921338"/>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ndalus" panose="02020603050405020304" pitchFamily="18" charset="-78"/>
                <a:cs typeface="Andalus" panose="02020603050405020304" pitchFamily="18" charset="-78"/>
              </a:rPr>
              <a:t>Complaints</a:t>
            </a:r>
            <a:endParaRPr lang="en-IN" sz="1600" b="1" dirty="0">
              <a:latin typeface="Andalus" panose="02020603050405020304" pitchFamily="18" charset="-78"/>
              <a:cs typeface="Andalus" panose="02020603050405020304" pitchFamily="18" charset="-78"/>
            </a:endParaRPr>
          </a:p>
        </p:txBody>
      </p:sp>
      <p:sp>
        <p:nvSpPr>
          <p:cNvPr id="117" name="Rectangle 116"/>
          <p:cNvSpPr/>
          <p:nvPr/>
        </p:nvSpPr>
        <p:spPr>
          <a:xfrm>
            <a:off x="3658172" y="4942273"/>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Assembly &amp; RTI</a:t>
            </a:r>
            <a:endParaRPr lang="en-IN" sz="1600" b="1" dirty="0">
              <a:latin typeface="Andalus" panose="02020603050405020304" pitchFamily="18" charset="-78"/>
              <a:cs typeface="Andalus" panose="02020603050405020304" pitchFamily="18" charset="-78"/>
            </a:endParaRPr>
          </a:p>
        </p:txBody>
      </p:sp>
      <p:cxnSp>
        <p:nvCxnSpPr>
          <p:cNvPr id="118" name="Straight Arrow Connector 117"/>
          <p:cNvCxnSpPr>
            <a:cxnSpLocks/>
          </p:cNvCxnSpPr>
          <p:nvPr/>
        </p:nvCxnSpPr>
        <p:spPr>
          <a:xfrm>
            <a:off x="8204888" y="4269301"/>
            <a:ext cx="0" cy="595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6040305" y="465240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p:cNvCxnSpPr>
          <p:nvPr/>
        </p:nvCxnSpPr>
        <p:spPr>
          <a:xfrm flipH="1">
            <a:off x="4093324" y="4242354"/>
            <a:ext cx="12759" cy="704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3590021" y="5619581"/>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Got info</a:t>
            </a:r>
            <a:endParaRPr lang="en-IN" sz="1600" b="1" dirty="0">
              <a:latin typeface="Andalus" panose="02020603050405020304" pitchFamily="18" charset="-78"/>
              <a:cs typeface="Andalus" panose="02020603050405020304" pitchFamily="18" charset="-78"/>
            </a:endParaRPr>
          </a:p>
        </p:txBody>
      </p:sp>
      <p:sp>
        <p:nvSpPr>
          <p:cNvPr id="125" name="Rectangle 124"/>
          <p:cNvSpPr/>
          <p:nvPr/>
        </p:nvSpPr>
        <p:spPr>
          <a:xfrm>
            <a:off x="5446493" y="5598874"/>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us" panose="02020603050405020304" pitchFamily="18" charset="-78"/>
                <a:cs typeface="Andalus" panose="02020603050405020304" pitchFamily="18" charset="-78"/>
              </a:rPr>
              <a:t>Registered complaint</a:t>
            </a:r>
            <a:endParaRPr lang="en-IN" sz="1600" b="1" dirty="0">
              <a:latin typeface="Andalus" panose="02020603050405020304" pitchFamily="18" charset="-78"/>
              <a:cs typeface="Andalus" panose="02020603050405020304" pitchFamily="18" charset="-78"/>
            </a:endParaRPr>
          </a:p>
        </p:txBody>
      </p:sp>
      <p:sp>
        <p:nvSpPr>
          <p:cNvPr id="126" name="Rectangle 125"/>
          <p:cNvSpPr/>
          <p:nvPr/>
        </p:nvSpPr>
        <p:spPr>
          <a:xfrm>
            <a:off x="7302965" y="5608214"/>
            <a:ext cx="1299014" cy="418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dalus" panose="02020603050405020304" pitchFamily="18" charset="-78"/>
                <a:cs typeface="Andalus" panose="02020603050405020304" pitchFamily="18" charset="-78"/>
              </a:rPr>
              <a:t>Viewed comp&amp;upvoted</a:t>
            </a:r>
            <a:endParaRPr lang="en-IN" sz="1200" b="1" dirty="0">
              <a:latin typeface="Andalus" panose="02020603050405020304" pitchFamily="18" charset="-78"/>
              <a:cs typeface="Andalus" panose="02020603050405020304" pitchFamily="18" charset="-78"/>
            </a:endParaRPr>
          </a:p>
        </p:txBody>
      </p:sp>
      <p:cxnSp>
        <p:nvCxnSpPr>
          <p:cNvPr id="127" name="Straight Arrow Connector 126"/>
          <p:cNvCxnSpPr/>
          <p:nvPr/>
        </p:nvCxnSpPr>
        <p:spPr>
          <a:xfrm>
            <a:off x="9740789"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5980845" y="5371762"/>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8137433" y="537281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106083" y="6026614"/>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8117108"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6002350" y="6051726"/>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p:cNvCxnSpPr>
          <p:nvPr/>
        </p:nvCxnSpPr>
        <p:spPr>
          <a:xfrm flipH="1">
            <a:off x="2286000" y="6302393"/>
            <a:ext cx="762000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6002349" y="6302393"/>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5823139" y="6502304"/>
            <a:ext cx="393323" cy="2491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ndalus" panose="02020603050405020304" pitchFamily="18" charset="-78"/>
              <a:cs typeface="Andalus" panose="02020603050405020304" pitchFamily="18" charset="-78"/>
            </a:endParaRPr>
          </a:p>
        </p:txBody>
      </p:sp>
      <p:cxnSp>
        <p:nvCxnSpPr>
          <p:cNvPr id="6" name="Straight Connector 5">
            <a:extLst>
              <a:ext uri="{FF2B5EF4-FFF2-40B4-BE49-F238E27FC236}">
                <a16:creationId xmlns:a16="http://schemas.microsoft.com/office/drawing/2014/main" id="{25500A59-89C4-4B0F-B736-28996B9EDAEF}"/>
              </a:ext>
            </a:extLst>
          </p:cNvPr>
          <p:cNvCxnSpPr>
            <a:stCxn id="105" idx="1"/>
          </p:cNvCxnSpPr>
          <p:nvPr/>
        </p:nvCxnSpPr>
        <p:spPr>
          <a:xfrm flipH="1">
            <a:off x="4093322" y="4269301"/>
            <a:ext cx="994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F99FE52-17CE-487E-8467-710B35476643}"/>
              </a:ext>
            </a:extLst>
          </p:cNvPr>
          <p:cNvCxnSpPr>
            <a:cxnSpLocks/>
          </p:cNvCxnSpPr>
          <p:nvPr/>
        </p:nvCxnSpPr>
        <p:spPr>
          <a:xfrm flipH="1">
            <a:off x="6992805" y="4273298"/>
            <a:ext cx="12120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4F3A26-E897-4432-8834-695AFB090E73}"/>
              </a:ext>
            </a:extLst>
          </p:cNvPr>
          <p:cNvCxnSpPr>
            <a:cxnSpLocks/>
          </p:cNvCxnSpPr>
          <p:nvPr/>
        </p:nvCxnSpPr>
        <p:spPr>
          <a:xfrm flipH="1">
            <a:off x="2462905" y="4254578"/>
            <a:ext cx="1685049" cy="18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D50916-B019-43DC-991B-FA733C6A304E}"/>
              </a:ext>
            </a:extLst>
          </p:cNvPr>
          <p:cNvCxnSpPr>
            <a:endCxn id="101" idx="0"/>
          </p:cNvCxnSpPr>
          <p:nvPr/>
        </p:nvCxnSpPr>
        <p:spPr>
          <a:xfrm>
            <a:off x="2462904" y="4277918"/>
            <a:ext cx="0" cy="662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FA9A299-2984-4DEC-9C29-9BB810473A8D}"/>
              </a:ext>
            </a:extLst>
          </p:cNvPr>
          <p:cNvSpPr/>
          <p:nvPr/>
        </p:nvSpPr>
        <p:spPr>
          <a:xfrm>
            <a:off x="1684731" y="5663041"/>
            <a:ext cx="1532962" cy="383803"/>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Viewed</a:t>
            </a:r>
            <a:endParaRPr lang="en-IN" sz="1600" b="1" dirty="0"/>
          </a:p>
        </p:txBody>
      </p:sp>
      <p:cxnSp>
        <p:nvCxnSpPr>
          <p:cNvPr id="32" name="Straight Arrow Connector 31">
            <a:extLst>
              <a:ext uri="{FF2B5EF4-FFF2-40B4-BE49-F238E27FC236}">
                <a16:creationId xmlns:a16="http://schemas.microsoft.com/office/drawing/2014/main" id="{4A441328-540C-46C8-9A56-50C620598535}"/>
              </a:ext>
            </a:extLst>
          </p:cNvPr>
          <p:cNvCxnSpPr>
            <a:cxnSpLocks/>
            <a:stCxn id="27" idx="2"/>
          </p:cNvCxnSpPr>
          <p:nvPr/>
        </p:nvCxnSpPr>
        <p:spPr>
          <a:xfrm>
            <a:off x="2451212" y="6046844"/>
            <a:ext cx="0" cy="1692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8490D8-43AD-45DB-BC19-3ECA7C9999E0}"/>
              </a:ext>
            </a:extLst>
          </p:cNvPr>
          <p:cNvCxnSpPr/>
          <p:nvPr/>
        </p:nvCxnSpPr>
        <p:spPr>
          <a:xfrm flipV="1">
            <a:off x="8204888" y="4263938"/>
            <a:ext cx="1472513" cy="93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37C1D9-33FB-4B63-BD9E-6BE6AC81635E}"/>
              </a:ext>
            </a:extLst>
          </p:cNvPr>
          <p:cNvCxnSpPr/>
          <p:nvPr/>
        </p:nvCxnSpPr>
        <p:spPr>
          <a:xfrm>
            <a:off x="9677400" y="4273298"/>
            <a:ext cx="0" cy="543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27837AD-782F-4DE7-9945-0407C32EB11A}"/>
              </a:ext>
            </a:extLst>
          </p:cNvPr>
          <p:cNvSpPr/>
          <p:nvPr/>
        </p:nvSpPr>
        <p:spPr>
          <a:xfrm>
            <a:off x="9067801" y="4947108"/>
            <a:ext cx="1299007" cy="406986"/>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Answer</a:t>
            </a:r>
            <a:endParaRPr lang="en-IN" sz="1600" b="1" dirty="0"/>
          </a:p>
        </p:txBody>
      </p:sp>
      <p:sp>
        <p:nvSpPr>
          <p:cNvPr id="85" name="Rectangle 84">
            <a:extLst>
              <a:ext uri="{FF2B5EF4-FFF2-40B4-BE49-F238E27FC236}">
                <a16:creationId xmlns:a16="http://schemas.microsoft.com/office/drawing/2014/main" id="{2A4DAE66-2903-403F-BFE6-F2D3B9EAA1B1}"/>
              </a:ext>
            </a:extLst>
          </p:cNvPr>
          <p:cNvSpPr/>
          <p:nvPr/>
        </p:nvSpPr>
        <p:spPr>
          <a:xfrm>
            <a:off x="9077961" y="5668732"/>
            <a:ext cx="1299007" cy="406986"/>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Viewed query and answered</a:t>
            </a:r>
            <a:endParaRPr lang="en-IN" sz="1200" b="1" dirty="0"/>
          </a:p>
        </p:txBody>
      </p:sp>
      <p:cxnSp>
        <p:nvCxnSpPr>
          <p:cNvPr id="96" name="Straight Arrow Connector 95">
            <a:extLst>
              <a:ext uri="{FF2B5EF4-FFF2-40B4-BE49-F238E27FC236}">
                <a16:creationId xmlns:a16="http://schemas.microsoft.com/office/drawing/2014/main" id="{FB419A17-BFE2-4504-98C3-3FD95BB37069}"/>
              </a:ext>
            </a:extLst>
          </p:cNvPr>
          <p:cNvCxnSpPr/>
          <p:nvPr/>
        </p:nvCxnSpPr>
        <p:spPr>
          <a:xfrm>
            <a:off x="2451212" y="5447764"/>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648A72B-95BC-4FC4-8913-F8B490829A7D}"/>
              </a:ext>
            </a:extLst>
          </p:cNvPr>
          <p:cNvCxnSpPr/>
          <p:nvPr/>
        </p:nvCxnSpPr>
        <p:spPr>
          <a:xfrm>
            <a:off x="9740790" y="5402275"/>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B14518D-C1D0-41E7-81A0-F704FDCE8EC1}"/>
              </a:ext>
            </a:extLst>
          </p:cNvPr>
          <p:cNvCxnSpPr/>
          <p:nvPr/>
        </p:nvCxnSpPr>
        <p:spPr>
          <a:xfrm>
            <a:off x="4093322" y="5454991"/>
            <a:ext cx="1" cy="16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D2792EB-0514-4579-B8E9-D241ED930E0F}"/>
              </a:ext>
            </a:extLst>
          </p:cNvPr>
          <p:cNvSpPr/>
          <p:nvPr/>
        </p:nvSpPr>
        <p:spPr>
          <a:xfrm>
            <a:off x="5446493" y="807611"/>
            <a:ext cx="1106704" cy="31679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PUBLIC</a:t>
            </a:r>
            <a:endParaRPr lang="en-IN" dirty="0"/>
          </a:p>
        </p:txBody>
      </p:sp>
    </p:spTree>
    <p:extLst>
      <p:ext uri="{BB962C8B-B14F-4D97-AF65-F5344CB8AC3E}">
        <p14:creationId xmlns:p14="http://schemas.microsoft.com/office/powerpoint/2010/main" val="2476133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1927</TotalTime>
  <Words>933</Words>
  <Application>Microsoft Office PowerPoint</Application>
  <PresentationFormat>Widescreen</PresentationFormat>
  <Paragraphs>196</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Adobe Hebrew</vt:lpstr>
      <vt:lpstr>Andalus</vt:lpstr>
      <vt:lpstr>Arial</vt:lpstr>
      <vt:lpstr>Arial Rounded MT Bold</vt:lpstr>
      <vt:lpstr>Century Gothic</vt:lpstr>
      <vt:lpstr>Century Schoolbook</vt:lpstr>
      <vt:lpstr>Times New Roman</vt:lpstr>
      <vt:lpstr>Wingdings</vt:lpstr>
      <vt:lpstr>Wingdings 3</vt:lpstr>
      <vt:lpstr>Ion</vt:lpstr>
      <vt:lpstr>PowerPoint Presentation</vt:lpstr>
      <vt:lpstr>Contents: </vt:lpstr>
      <vt:lpstr>Introduction: </vt:lpstr>
      <vt:lpstr>Literature Survey: </vt:lpstr>
      <vt:lpstr>Problem Statement: </vt:lpstr>
      <vt:lpstr>Proposed System:</vt:lpstr>
      <vt:lpstr>PowerPoint Presentation</vt:lpstr>
      <vt:lpstr>PowerPoint Presentation</vt:lpstr>
      <vt:lpstr>Public module </vt:lpstr>
      <vt:lpstr>Representative Module</vt:lpstr>
      <vt:lpstr>IMPLEMENTATION ADMIN:</vt:lpstr>
      <vt:lpstr>1.Adding and Managing news by admin </vt:lpstr>
      <vt:lpstr>2.News Updates  </vt:lpstr>
      <vt:lpstr>3.Add and Manage Query </vt:lpstr>
      <vt:lpstr>4.View Feedbacks</vt:lpstr>
      <vt:lpstr>PUBLIC:</vt:lpstr>
      <vt:lpstr>1.Signup and Login</vt:lpstr>
      <vt:lpstr>2.News Feed</vt:lpstr>
      <vt:lpstr>3.Complaint Section</vt:lpstr>
      <vt:lpstr>4.Polling</vt:lpstr>
      <vt:lpstr>5.Answer</vt:lpstr>
      <vt:lpstr>6.Assembly and Feedback</vt:lpstr>
      <vt:lpstr>7.RTI</vt:lpstr>
      <vt:lpstr>REPRESENTATIVE:</vt:lpstr>
      <vt:lpstr>1.Q and A</vt:lpstr>
      <vt:lpstr>2.Complaints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reva</dc:creator>
  <cp:lastModifiedBy>vijaya pandey</cp:lastModifiedBy>
  <cp:revision>64</cp:revision>
  <dcterms:created xsi:type="dcterms:W3CDTF">2016-05-05T07:55:24Z</dcterms:created>
  <dcterms:modified xsi:type="dcterms:W3CDTF">2021-01-28T02:21:27Z</dcterms:modified>
</cp:coreProperties>
</file>